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458" r:id="rId2"/>
    <p:sldId id="544" r:id="rId3"/>
    <p:sldId id="504" r:id="rId4"/>
    <p:sldId id="505" r:id="rId5"/>
    <p:sldId id="545" r:id="rId6"/>
    <p:sldId id="546" r:id="rId7"/>
    <p:sldId id="531" r:id="rId8"/>
    <p:sldId id="533" r:id="rId9"/>
    <p:sldId id="534" r:id="rId10"/>
    <p:sldId id="547" r:id="rId11"/>
    <p:sldId id="548" r:id="rId12"/>
    <p:sldId id="549" r:id="rId13"/>
    <p:sldId id="527" r:id="rId14"/>
    <p:sldId id="528" r:id="rId15"/>
    <p:sldId id="535" r:id="rId16"/>
    <p:sldId id="536" r:id="rId17"/>
    <p:sldId id="537" r:id="rId18"/>
    <p:sldId id="538" r:id="rId19"/>
    <p:sldId id="539" r:id="rId20"/>
    <p:sldId id="540" r:id="rId21"/>
    <p:sldId id="541" r:id="rId22"/>
    <p:sldId id="542" r:id="rId23"/>
    <p:sldId id="543" r:id="rId24"/>
    <p:sldId id="550" r:id="rId25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4800" b="1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4800" b="1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4800" b="1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4800" b="1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996633"/>
    <a:srgbClr val="333399"/>
    <a:srgbClr val="003300"/>
    <a:srgbClr val="669900"/>
    <a:srgbClr val="FF3300"/>
    <a:srgbClr val="84C4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110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648"/>
    </p:cViewPr>
  </p:sorterViewPr>
  <p:notesViewPr>
    <p:cSldViewPr>
      <p:cViewPr>
        <p:scale>
          <a:sx n="75" d="100"/>
          <a:sy n="75" d="100"/>
        </p:scale>
        <p:origin x="-1386" y="912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Lion:Users:cduhamel:Library:Caches:TemporaryItems:Outlook%20Temp:QIs_Above%20%20Below%20Provincial%20Performance[1]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Lion:Users:cduhamel:Library:Caches:TemporaryItems:Outlook%20Temp:QIs_Above%20%20Below%20Provincial%20Performance[1]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file:///\\sw.ca\swdfs\SWECAdmin\Workgroups\Aging%20Admin\DFerguson\Public%20Affairs\2013\Comparison%20of%20Large,%20Urban,%20Ontario%20Hosp-Based%20CCC.xlsx" TargetMode="External"/><Relationship Id="rId3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Sunnybrook QIs</a:t>
            </a:r>
            <a:r>
              <a:rPr lang="en-US" baseline="0"/>
              <a:t> Exceed Provincial Performance</a:t>
            </a:r>
            <a:endParaRPr lang="en-US"/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0654024158846175"/>
          <c:y val="0.102171183471425"/>
          <c:w val="0.912759610930987"/>
          <c:h val="0.7088270023254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'Lion:Users:cduhamel:Library:Caches:TemporaryItems:Outlook Temp:[Adjusted QI report SB_Prov.xls]Sheet4'!$D$17</c:f>
              <c:strCache>
                <c:ptCount val="1"/>
                <c:pt idx="0">
                  <c:v>Sunnybrook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cat>
            <c:strRef>
              <c:f>'Lion:Users:cduhamel:Library:Caches:TemporaryItems:Outlook Temp:[Adjusted QI report SB_Prov.xls]Sheet4'!$C$18:$C$39</c:f>
              <c:strCache>
                <c:ptCount val="22"/>
                <c:pt idx="0">
                  <c:v>_x0005_ADL05</c:v>
                </c:pt>
                <c:pt idx="1">
                  <c:v>_x0005_ADL06</c:v>
                </c:pt>
                <c:pt idx="2">
                  <c:v>_x0005_ADL1A</c:v>
                </c:pt>
                <c:pt idx="3">
                  <c:v>_x0005_ADL6A</c:v>
                </c:pt>
                <c:pt idx="4">
                  <c:v>_x0005_MOB1A</c:v>
                </c:pt>
                <c:pt idx="5">
                  <c:v>_x0005_COG01</c:v>
                </c:pt>
                <c:pt idx="6">
                  <c:v>_x0005_COM01</c:v>
                </c:pt>
                <c:pt idx="7">
                  <c:v>_x0005_MOD4A</c:v>
                </c:pt>
                <c:pt idx="8">
                  <c:v>_x0005_DRG01</c:v>
                </c:pt>
                <c:pt idx="9">
                  <c:v>_x0005_FAL02</c:v>
                </c:pt>
                <c:pt idx="10">
                  <c:v>_x0005_INF0X</c:v>
                </c:pt>
                <c:pt idx="11">
                  <c:v>_x0005_PRU05</c:v>
                </c:pt>
                <c:pt idx="12">
                  <c:v>_x0005_PRU06</c:v>
                </c:pt>
                <c:pt idx="13">
                  <c:v>_x0005_PRU09</c:v>
                </c:pt>
                <c:pt idx="14">
                  <c:v>_x0005_RES01</c:v>
                </c:pt>
                <c:pt idx="15">
                  <c:v>_x0005_RSPX2</c:v>
                </c:pt>
                <c:pt idx="16">
                  <c:v>_x0005_CNT04</c:v>
                </c:pt>
                <c:pt idx="17">
                  <c:v>_x0005_CNT2A</c:v>
                </c:pt>
                <c:pt idx="18">
                  <c:v>_x0005_CNT3A</c:v>
                </c:pt>
                <c:pt idx="19">
                  <c:v>_x0005_NUT01</c:v>
                </c:pt>
                <c:pt idx="20">
                  <c:v>_x0005_PAI0X</c:v>
                </c:pt>
                <c:pt idx="21">
                  <c:v>_x0005_WGT01</c:v>
                </c:pt>
              </c:strCache>
            </c:strRef>
          </c:cat>
          <c:val>
            <c:numRef>
              <c:f>'Lion:Users:cduhamel:Library:Caches:TemporaryItems:Outlook Temp:[Adjusted QI report SB_Prov.xls]Sheet4'!$D$18:$D$39</c:f>
              <c:numCache>
                <c:formatCode>General</c:formatCode>
                <c:ptCount val="22"/>
                <c:pt idx="0">
                  <c:v>0.398</c:v>
                </c:pt>
                <c:pt idx="1">
                  <c:v>0.211</c:v>
                </c:pt>
                <c:pt idx="2">
                  <c:v>0.249</c:v>
                </c:pt>
                <c:pt idx="3">
                  <c:v>0.399</c:v>
                </c:pt>
                <c:pt idx="4">
                  <c:v>0.259</c:v>
                </c:pt>
                <c:pt idx="5">
                  <c:v>0.061</c:v>
                </c:pt>
                <c:pt idx="6">
                  <c:v>0.033</c:v>
                </c:pt>
                <c:pt idx="7">
                  <c:v>0.104</c:v>
                </c:pt>
                <c:pt idx="8">
                  <c:v>0.31</c:v>
                </c:pt>
                <c:pt idx="9">
                  <c:v>0.067</c:v>
                </c:pt>
                <c:pt idx="10">
                  <c:v>0.069</c:v>
                </c:pt>
                <c:pt idx="11">
                  <c:v>0.02</c:v>
                </c:pt>
                <c:pt idx="12">
                  <c:v>0.016</c:v>
                </c:pt>
                <c:pt idx="13">
                  <c:v>0.014</c:v>
                </c:pt>
                <c:pt idx="14">
                  <c:v>0.004</c:v>
                </c:pt>
                <c:pt idx="15">
                  <c:v>0.234</c:v>
                </c:pt>
                <c:pt idx="16">
                  <c:v>0.029</c:v>
                </c:pt>
                <c:pt idx="17">
                  <c:v>0.158</c:v>
                </c:pt>
                <c:pt idx="18">
                  <c:v>0.184</c:v>
                </c:pt>
                <c:pt idx="19">
                  <c:v>0.03</c:v>
                </c:pt>
                <c:pt idx="20">
                  <c:v>0.037</c:v>
                </c:pt>
                <c:pt idx="21">
                  <c:v>0.066</c:v>
                </c:pt>
              </c:numCache>
            </c:numRef>
          </c:val>
        </c:ser>
        <c:ser>
          <c:idx val="1"/>
          <c:order val="1"/>
          <c:tx>
            <c:strRef>
              <c:f>'Lion:Users:cduhamel:Library:Caches:TemporaryItems:Outlook Temp:[Adjusted QI report SB_Prov.xls]Sheet4'!$E$17</c:f>
              <c:strCache>
                <c:ptCount val="1"/>
                <c:pt idx="0">
                  <c:v>Provincial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</c:spPr>
          <c:invertIfNegative val="0"/>
          <c:cat>
            <c:strRef>
              <c:f>'Lion:Users:cduhamel:Library:Caches:TemporaryItems:Outlook Temp:[Adjusted QI report SB_Prov.xls]Sheet4'!$C$18:$C$39</c:f>
              <c:strCache>
                <c:ptCount val="22"/>
                <c:pt idx="0">
                  <c:v>_x0005_ADL05</c:v>
                </c:pt>
                <c:pt idx="1">
                  <c:v>_x0005_ADL06</c:v>
                </c:pt>
                <c:pt idx="2">
                  <c:v>_x0005_ADL1A</c:v>
                </c:pt>
                <c:pt idx="3">
                  <c:v>_x0005_ADL6A</c:v>
                </c:pt>
                <c:pt idx="4">
                  <c:v>_x0005_MOB1A</c:v>
                </c:pt>
                <c:pt idx="5">
                  <c:v>_x0005_COG01</c:v>
                </c:pt>
                <c:pt idx="6">
                  <c:v>_x0005_COM01</c:v>
                </c:pt>
                <c:pt idx="7">
                  <c:v>_x0005_MOD4A</c:v>
                </c:pt>
                <c:pt idx="8">
                  <c:v>_x0005_DRG01</c:v>
                </c:pt>
                <c:pt idx="9">
                  <c:v>_x0005_FAL02</c:v>
                </c:pt>
                <c:pt idx="10">
                  <c:v>_x0005_INF0X</c:v>
                </c:pt>
                <c:pt idx="11">
                  <c:v>_x0005_PRU05</c:v>
                </c:pt>
                <c:pt idx="12">
                  <c:v>_x0005_PRU06</c:v>
                </c:pt>
                <c:pt idx="13">
                  <c:v>_x0005_PRU09</c:v>
                </c:pt>
                <c:pt idx="14">
                  <c:v>_x0005_RES01</c:v>
                </c:pt>
                <c:pt idx="15">
                  <c:v>_x0005_RSPX2</c:v>
                </c:pt>
                <c:pt idx="16">
                  <c:v>_x0005_CNT04</c:v>
                </c:pt>
                <c:pt idx="17">
                  <c:v>_x0005_CNT2A</c:v>
                </c:pt>
                <c:pt idx="18">
                  <c:v>_x0005_CNT3A</c:v>
                </c:pt>
                <c:pt idx="19">
                  <c:v>_x0005_NUT01</c:v>
                </c:pt>
                <c:pt idx="20">
                  <c:v>_x0005_PAI0X</c:v>
                </c:pt>
                <c:pt idx="21">
                  <c:v>_x0005_WGT01</c:v>
                </c:pt>
              </c:strCache>
            </c:strRef>
          </c:cat>
          <c:val>
            <c:numRef>
              <c:f>'Lion:Users:cduhamel:Library:Caches:TemporaryItems:Outlook Temp:[Adjusted QI report SB_Prov.xls]Sheet4'!$E$18:$E$39</c:f>
              <c:numCache>
                <c:formatCode>General</c:formatCode>
                <c:ptCount val="22"/>
                <c:pt idx="0">
                  <c:v>0.318</c:v>
                </c:pt>
                <c:pt idx="1">
                  <c:v>0.142</c:v>
                </c:pt>
                <c:pt idx="2">
                  <c:v>0.162</c:v>
                </c:pt>
                <c:pt idx="3">
                  <c:v>0.453</c:v>
                </c:pt>
                <c:pt idx="4">
                  <c:v>0.143</c:v>
                </c:pt>
                <c:pt idx="5">
                  <c:v>0.112</c:v>
                </c:pt>
                <c:pt idx="6">
                  <c:v>0.1</c:v>
                </c:pt>
                <c:pt idx="7">
                  <c:v>0.168</c:v>
                </c:pt>
                <c:pt idx="8">
                  <c:v>0.36</c:v>
                </c:pt>
                <c:pt idx="9">
                  <c:v>0.097</c:v>
                </c:pt>
                <c:pt idx="10">
                  <c:v>0.164</c:v>
                </c:pt>
                <c:pt idx="11">
                  <c:v>0.07</c:v>
                </c:pt>
                <c:pt idx="12">
                  <c:v>0.024</c:v>
                </c:pt>
                <c:pt idx="13">
                  <c:v>0.022</c:v>
                </c:pt>
                <c:pt idx="14">
                  <c:v>0.109</c:v>
                </c:pt>
                <c:pt idx="15">
                  <c:v>0.244</c:v>
                </c:pt>
                <c:pt idx="16">
                  <c:v>0.092</c:v>
                </c:pt>
                <c:pt idx="17">
                  <c:v>0.116</c:v>
                </c:pt>
                <c:pt idx="18">
                  <c:v>0.123</c:v>
                </c:pt>
                <c:pt idx="19">
                  <c:v>0.132</c:v>
                </c:pt>
                <c:pt idx="20">
                  <c:v>0.207</c:v>
                </c:pt>
                <c:pt idx="21">
                  <c:v>0.076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12746120"/>
        <c:axId val="2112749352"/>
      </c:barChart>
      <c:catAx>
        <c:axId val="2112746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crossAx val="2112749352"/>
        <c:crosses val="autoZero"/>
        <c:auto val="1"/>
        <c:lblAlgn val="ctr"/>
        <c:lblOffset val="100"/>
        <c:noMultiLvlLbl val="0"/>
      </c:catAx>
      <c:valAx>
        <c:axId val="2112749352"/>
        <c:scaling>
          <c:orientation val="minMax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0.00%" sourceLinked="0"/>
        <c:majorTickMark val="none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crossAx val="2112746120"/>
        <c:crosses val="autoZero"/>
        <c:crossBetween val="between"/>
      </c:valAx>
      <c:spPr>
        <a:solidFill>
          <a:srgbClr val="FFFFFF"/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361702065031086"/>
          <c:y val="0.925422962937829"/>
          <c:w val="0.273758817847058"/>
          <c:h val="0.0474575878429657"/>
        </c:manualLayout>
      </c:layout>
      <c:overlay val="0"/>
      <c:spPr>
        <a:noFill/>
        <a:ln w="25400">
          <a:noFill/>
        </a:ln>
      </c:spPr>
    </c:legend>
    <c:plotVisOnly val="1"/>
    <c:dispBlanksAs val="gap"/>
    <c:showDLblsOverMax val="0"/>
  </c:chart>
  <c:spPr>
    <a:solidFill>
      <a:srgbClr val="FFFFFF"/>
    </a:solidFill>
    <a:ln w="3175">
      <a:solidFill>
        <a:srgbClr val="808080"/>
      </a:solidFill>
      <a:prstDash val="solid"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Sunnybrook QIs do</a:t>
            </a:r>
            <a:r>
              <a:rPr lang="en-US" baseline="0"/>
              <a:t> not Exceed</a:t>
            </a:r>
            <a:r>
              <a:rPr lang="en-US"/>
              <a:t> Provincial Performance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0725023640772608"/>
          <c:y val="0.148815416640559"/>
          <c:w val="0.873799707819542"/>
          <c:h val="0.6564837750718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'Lion:Users:cduhamel:Library:Caches:TemporaryItems:Outlook Temp:[Adjusted QI report SB_Prov.xls]Sheet4'!$D$1</c:f>
              <c:strCache>
                <c:ptCount val="1"/>
                <c:pt idx="0">
                  <c:v>Sunnybrook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cat>
            <c:strRef>
              <c:f>'Lion:Users:cduhamel:Library:Caches:TemporaryItems:Outlook Temp:[Adjusted QI report SB_Prov.xls]Sheet4'!$C$2:$C$14</c:f>
              <c:strCache>
                <c:ptCount val="13"/>
                <c:pt idx="0">
                  <c:v>_x0005_ADL01</c:v>
                </c:pt>
                <c:pt idx="1">
                  <c:v>_x0005_ADL5A</c:v>
                </c:pt>
                <c:pt idx="2">
                  <c:v>_x0005_ADLD7</c:v>
                </c:pt>
                <c:pt idx="3">
                  <c:v>_x0005_MOB01</c:v>
                </c:pt>
                <c:pt idx="4">
                  <c:v>_x0005_BEHD4</c:v>
                </c:pt>
                <c:pt idx="5">
                  <c:v>_x0005_BEHI4</c:v>
                </c:pt>
                <c:pt idx="6">
                  <c:v>_x0005_COG1A</c:v>
                </c:pt>
                <c:pt idx="7">
                  <c:v>_x0005_COM1A</c:v>
                </c:pt>
                <c:pt idx="8">
                  <c:v>_x0005_DELOX</c:v>
                </c:pt>
                <c:pt idx="9">
                  <c:v>_x0005_CAT02</c:v>
                </c:pt>
                <c:pt idx="10">
                  <c:v>_x0005_CNT02</c:v>
                </c:pt>
                <c:pt idx="11">
                  <c:v>_x0005_CNT03</c:v>
                </c:pt>
                <c:pt idx="12">
                  <c:v>_x0005_PAN01</c:v>
                </c:pt>
              </c:strCache>
            </c:strRef>
          </c:cat>
          <c:val>
            <c:numRef>
              <c:f>'Lion:Users:cduhamel:Library:Caches:TemporaryItems:Outlook Temp:[Adjusted QI report SB_Prov.xls]Sheet4'!$D$2:$D$14</c:f>
              <c:numCache>
                <c:formatCode>General</c:formatCode>
                <c:ptCount val="13"/>
                <c:pt idx="0">
                  <c:v>0.185</c:v>
                </c:pt>
                <c:pt idx="1">
                  <c:v>0.367</c:v>
                </c:pt>
                <c:pt idx="2">
                  <c:v>0.361</c:v>
                </c:pt>
                <c:pt idx="3">
                  <c:v>0.327</c:v>
                </c:pt>
                <c:pt idx="4">
                  <c:v>0.112</c:v>
                </c:pt>
                <c:pt idx="5">
                  <c:v>0.047</c:v>
                </c:pt>
                <c:pt idx="6">
                  <c:v>0.06</c:v>
                </c:pt>
                <c:pt idx="7">
                  <c:v>0.063</c:v>
                </c:pt>
                <c:pt idx="8">
                  <c:v>0.195</c:v>
                </c:pt>
                <c:pt idx="9">
                  <c:v>0.147</c:v>
                </c:pt>
                <c:pt idx="10">
                  <c:v>0.319</c:v>
                </c:pt>
                <c:pt idx="11">
                  <c:v>0.263</c:v>
                </c:pt>
                <c:pt idx="12">
                  <c:v>0.145</c:v>
                </c:pt>
              </c:numCache>
            </c:numRef>
          </c:val>
        </c:ser>
        <c:ser>
          <c:idx val="1"/>
          <c:order val="1"/>
          <c:tx>
            <c:strRef>
              <c:f>'Lion:Users:cduhamel:Library:Caches:TemporaryItems:Outlook Temp:[Adjusted QI report SB_Prov.xls]Sheet4'!$E$1</c:f>
              <c:strCache>
                <c:ptCount val="1"/>
                <c:pt idx="0">
                  <c:v>Provincial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</c:spPr>
          <c:invertIfNegative val="0"/>
          <c:cat>
            <c:strRef>
              <c:f>'Lion:Users:cduhamel:Library:Caches:TemporaryItems:Outlook Temp:[Adjusted QI report SB_Prov.xls]Sheet4'!$C$2:$C$14</c:f>
              <c:strCache>
                <c:ptCount val="13"/>
                <c:pt idx="0">
                  <c:v>_x0005_ADL01</c:v>
                </c:pt>
                <c:pt idx="1">
                  <c:v>_x0005_ADL5A</c:v>
                </c:pt>
                <c:pt idx="2">
                  <c:v>_x0005_ADLD7</c:v>
                </c:pt>
                <c:pt idx="3">
                  <c:v>_x0005_MOB01</c:v>
                </c:pt>
                <c:pt idx="4">
                  <c:v>_x0005_BEHD4</c:v>
                </c:pt>
                <c:pt idx="5">
                  <c:v>_x0005_BEHI4</c:v>
                </c:pt>
                <c:pt idx="6">
                  <c:v>_x0005_COG1A</c:v>
                </c:pt>
                <c:pt idx="7">
                  <c:v>_x0005_COM1A</c:v>
                </c:pt>
                <c:pt idx="8">
                  <c:v>_x0005_DELOX</c:v>
                </c:pt>
                <c:pt idx="9">
                  <c:v>_x0005_CAT02</c:v>
                </c:pt>
                <c:pt idx="10">
                  <c:v>_x0005_CNT02</c:v>
                </c:pt>
                <c:pt idx="11">
                  <c:v>_x0005_CNT03</c:v>
                </c:pt>
                <c:pt idx="12">
                  <c:v>_x0005_PAN01</c:v>
                </c:pt>
              </c:strCache>
            </c:strRef>
          </c:cat>
          <c:val>
            <c:numRef>
              <c:f>'Lion:Users:cduhamel:Library:Caches:TemporaryItems:Outlook Temp:[Adjusted QI report SB_Prov.xls]Sheet4'!$E$2:$E$14</c:f>
              <c:numCache>
                <c:formatCode>General</c:formatCode>
                <c:ptCount val="13"/>
                <c:pt idx="0">
                  <c:v>0.129</c:v>
                </c:pt>
                <c:pt idx="1">
                  <c:v>0.351</c:v>
                </c:pt>
                <c:pt idx="2">
                  <c:v>0.232</c:v>
                </c:pt>
                <c:pt idx="3">
                  <c:v>0.127</c:v>
                </c:pt>
                <c:pt idx="4">
                  <c:v>0.087</c:v>
                </c:pt>
                <c:pt idx="5">
                  <c:v>0.074</c:v>
                </c:pt>
                <c:pt idx="6">
                  <c:v>0.09</c:v>
                </c:pt>
                <c:pt idx="7">
                  <c:v>0.101</c:v>
                </c:pt>
                <c:pt idx="8">
                  <c:v>0.178</c:v>
                </c:pt>
                <c:pt idx="9">
                  <c:v>0.113</c:v>
                </c:pt>
                <c:pt idx="10">
                  <c:v>0.142</c:v>
                </c:pt>
                <c:pt idx="11">
                  <c:v>0.162</c:v>
                </c:pt>
                <c:pt idx="12">
                  <c:v>0.105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33099896"/>
        <c:axId val="2133103208"/>
      </c:barChart>
      <c:catAx>
        <c:axId val="2133099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crossAx val="2133103208"/>
        <c:crosses val="autoZero"/>
        <c:auto val="1"/>
        <c:lblAlgn val="ctr"/>
        <c:lblOffset val="100"/>
        <c:noMultiLvlLbl val="0"/>
      </c:catAx>
      <c:valAx>
        <c:axId val="2133103208"/>
        <c:scaling>
          <c:orientation val="minMax"/>
          <c:max val="0.5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0.00%" sourceLinked="0"/>
        <c:majorTickMark val="none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crossAx val="2133099896"/>
        <c:crosses val="autoZero"/>
        <c:crossBetween val="between"/>
      </c:valAx>
      <c:spPr>
        <a:solidFill>
          <a:srgbClr val="FFFFFF"/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416192965320432"/>
          <c:y val="0.874125127938968"/>
          <c:w val="0.248579416147016"/>
          <c:h val="0.0979020143291644"/>
        </c:manualLayout>
      </c:layout>
      <c:overlay val="0"/>
      <c:spPr>
        <a:noFill/>
        <a:ln w="25400">
          <a:noFill/>
        </a:ln>
      </c:spPr>
    </c:legend>
    <c:plotVisOnly val="1"/>
    <c:dispBlanksAs val="gap"/>
    <c:showDLblsOverMax val="0"/>
  </c:chart>
  <c:spPr>
    <a:solidFill>
      <a:srgbClr val="FFFFFF"/>
    </a:solidFill>
    <a:ln w="3175">
      <a:solidFill>
        <a:srgbClr val="808080"/>
      </a:solidFill>
      <a:prstDash val="solid"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861796305835602"/>
          <c:y val="0.110523374712186"/>
          <c:w val="0.747354855643045"/>
          <c:h val="0.7304406208483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Sheet1!$B$6</c:f>
              <c:strCache>
                <c:ptCount val="1"/>
                <c:pt idx="0">
                  <c:v>Above Provincial Average </c:v>
                </c:pt>
              </c:strCache>
            </c:strRef>
          </c:tx>
          <c:invertIfNegative val="0"/>
          <c:cat>
            <c:strRef>
              <c:f>Sheet1!$A$7:$A$23</c:f>
              <c:strCache>
                <c:ptCount val="17"/>
                <c:pt idx="0">
                  <c:v>A</c:v>
                </c:pt>
                <c:pt idx="1">
                  <c:v>SBK-VC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  <c:pt idx="6">
                  <c:v>G</c:v>
                </c:pt>
                <c:pt idx="7">
                  <c:v>H</c:v>
                </c:pt>
                <c:pt idx="8">
                  <c:v>I</c:v>
                </c:pt>
                <c:pt idx="9">
                  <c:v>J</c:v>
                </c:pt>
                <c:pt idx="10">
                  <c:v>K</c:v>
                </c:pt>
                <c:pt idx="11">
                  <c:v>L</c:v>
                </c:pt>
                <c:pt idx="12">
                  <c:v>M</c:v>
                </c:pt>
                <c:pt idx="13">
                  <c:v>N</c:v>
                </c:pt>
                <c:pt idx="14">
                  <c:v>O</c:v>
                </c:pt>
                <c:pt idx="15">
                  <c:v>P</c:v>
                </c:pt>
                <c:pt idx="16">
                  <c:v>Q</c:v>
                </c:pt>
              </c:strCache>
            </c:strRef>
          </c:cat>
          <c:val>
            <c:numRef>
              <c:f>Sheet1!$B$7:$B$23</c:f>
              <c:numCache>
                <c:formatCode>General</c:formatCode>
                <c:ptCount val="17"/>
                <c:pt idx="0">
                  <c:v>23.0</c:v>
                </c:pt>
                <c:pt idx="1">
                  <c:v>22.0</c:v>
                </c:pt>
                <c:pt idx="2">
                  <c:v>22.0</c:v>
                </c:pt>
                <c:pt idx="3">
                  <c:v>22.0</c:v>
                </c:pt>
                <c:pt idx="4">
                  <c:v>21.0</c:v>
                </c:pt>
                <c:pt idx="5">
                  <c:v>21.0</c:v>
                </c:pt>
                <c:pt idx="6">
                  <c:v>19.0</c:v>
                </c:pt>
                <c:pt idx="7">
                  <c:v>18.0</c:v>
                </c:pt>
                <c:pt idx="8">
                  <c:v>18.0</c:v>
                </c:pt>
                <c:pt idx="9">
                  <c:v>17.0</c:v>
                </c:pt>
                <c:pt idx="10">
                  <c:v>17.0</c:v>
                </c:pt>
                <c:pt idx="11">
                  <c:v>17.0</c:v>
                </c:pt>
                <c:pt idx="12">
                  <c:v>16.0</c:v>
                </c:pt>
                <c:pt idx="13">
                  <c:v>16.0</c:v>
                </c:pt>
                <c:pt idx="14">
                  <c:v>15.0</c:v>
                </c:pt>
                <c:pt idx="15">
                  <c:v>13.0</c:v>
                </c:pt>
                <c:pt idx="16">
                  <c:v>10.0</c:v>
                </c:pt>
              </c:numCache>
            </c:numRef>
          </c:val>
        </c:ser>
        <c:ser>
          <c:idx val="1"/>
          <c:order val="1"/>
          <c:tx>
            <c:strRef>
              <c:f>Sheet1!$C$6</c:f>
              <c:strCache>
                <c:ptCount val="1"/>
                <c:pt idx="0">
                  <c:v>Below Provincial Average</c:v>
                </c:pt>
              </c:strCache>
            </c:strRef>
          </c:tx>
          <c:invertIfNegative val="0"/>
          <c:cat>
            <c:strRef>
              <c:f>Sheet1!$A$7:$A$23</c:f>
              <c:strCache>
                <c:ptCount val="17"/>
                <c:pt idx="0">
                  <c:v>A</c:v>
                </c:pt>
                <c:pt idx="1">
                  <c:v>SBK-VC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  <c:pt idx="6">
                  <c:v>G</c:v>
                </c:pt>
                <c:pt idx="7">
                  <c:v>H</c:v>
                </c:pt>
                <c:pt idx="8">
                  <c:v>I</c:v>
                </c:pt>
                <c:pt idx="9">
                  <c:v>J</c:v>
                </c:pt>
                <c:pt idx="10">
                  <c:v>K</c:v>
                </c:pt>
                <c:pt idx="11">
                  <c:v>L</c:v>
                </c:pt>
                <c:pt idx="12">
                  <c:v>M</c:v>
                </c:pt>
                <c:pt idx="13">
                  <c:v>N</c:v>
                </c:pt>
                <c:pt idx="14">
                  <c:v>O</c:v>
                </c:pt>
                <c:pt idx="15">
                  <c:v>P</c:v>
                </c:pt>
                <c:pt idx="16">
                  <c:v>Q</c:v>
                </c:pt>
              </c:strCache>
            </c:strRef>
          </c:cat>
          <c:val>
            <c:numRef>
              <c:f>Sheet1!$C$7:$C$23</c:f>
              <c:numCache>
                <c:formatCode>General</c:formatCode>
                <c:ptCount val="17"/>
                <c:pt idx="0">
                  <c:v>12.0</c:v>
                </c:pt>
                <c:pt idx="1">
                  <c:v>13.0</c:v>
                </c:pt>
                <c:pt idx="2">
                  <c:v>13.0</c:v>
                </c:pt>
                <c:pt idx="3">
                  <c:v>13.0</c:v>
                </c:pt>
                <c:pt idx="4">
                  <c:v>14.0</c:v>
                </c:pt>
                <c:pt idx="5">
                  <c:v>14.0</c:v>
                </c:pt>
                <c:pt idx="6">
                  <c:v>16.0</c:v>
                </c:pt>
                <c:pt idx="7">
                  <c:v>17.0</c:v>
                </c:pt>
                <c:pt idx="8">
                  <c:v>17.0</c:v>
                </c:pt>
                <c:pt idx="9">
                  <c:v>18.0</c:v>
                </c:pt>
                <c:pt idx="10">
                  <c:v>18.0</c:v>
                </c:pt>
                <c:pt idx="11">
                  <c:v>18.0</c:v>
                </c:pt>
                <c:pt idx="12">
                  <c:v>19.0</c:v>
                </c:pt>
                <c:pt idx="13">
                  <c:v>19.0</c:v>
                </c:pt>
                <c:pt idx="14">
                  <c:v>17.0</c:v>
                </c:pt>
                <c:pt idx="15">
                  <c:v>22.0</c:v>
                </c:pt>
                <c:pt idx="16">
                  <c:v>25.0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33390232"/>
        <c:axId val="2133393240"/>
        <c:axId val="0"/>
      </c:bar3DChart>
      <c:catAx>
        <c:axId val="21333902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2700000" vert="horz"/>
          <a:lstStyle/>
          <a:p>
            <a:pPr>
              <a:defRPr sz="1100" baseline="0"/>
            </a:pPr>
            <a:endParaRPr lang="en-US"/>
          </a:p>
        </c:txPr>
        <c:crossAx val="2133393240"/>
        <c:crosses val="autoZero"/>
        <c:auto val="1"/>
        <c:lblAlgn val="ctr"/>
        <c:lblOffset val="100"/>
        <c:noMultiLvlLbl val="0"/>
      </c:catAx>
      <c:valAx>
        <c:axId val="2133393240"/>
        <c:scaling>
          <c:orientation val="minMax"/>
          <c:max val="35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333902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8395144356955"/>
          <c:y val="0.416282808398951"/>
          <c:w val="0.167906299212599"/>
          <c:h val="0.227619568387285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0.00508</cdr:x>
      <cdr:y>0.25347</cdr:y>
    </cdr:from>
    <cdr:to>
      <cdr:x>0.0423</cdr:x>
      <cdr:y>0.72569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575" y="695325"/>
          <a:ext cx="209550" cy="1295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0.00935</cdr:x>
      <cdr:y>0.10825</cdr:y>
    </cdr:from>
    <cdr:to>
      <cdr:x>0.04458</cdr:x>
      <cdr:y>0.78068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6200" y="481013"/>
          <a:ext cx="287245" cy="29878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/>
        <a:p xmlns:a="http://schemas.openxmlformats.org/drawingml/2006/main">
          <a:r>
            <a:rPr lang="en-US" sz="1400" dirty="0"/>
            <a:t>Number of Quality</a:t>
          </a:r>
          <a:r>
            <a:rPr lang="en-US" sz="1400" baseline="0" dirty="0"/>
            <a:t> Indicators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0.09346</cdr:x>
      <cdr:y>0.01639</cdr:y>
    </cdr:from>
    <cdr:to>
      <cdr:x>0.94963</cdr:x>
      <cdr:y>0.11365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62000" y="76199"/>
          <a:ext cx="6980697" cy="4520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400" b="1" u="sng" dirty="0"/>
            <a:t>Q2 '12/'13 Facility Performance on all 35 CIHI Quality Indicators Compared to the Provincial</a:t>
          </a:r>
          <a:r>
            <a:rPr lang="en-US" sz="1400" b="1" u="sng" baseline="0" dirty="0"/>
            <a:t> Average  for all Large, Urban, Ontario Hospital-Based (CCC) Facilities</a:t>
          </a:r>
          <a:endParaRPr lang="en-US" sz="1400" b="1" u="sng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defTabSz="912813">
              <a:defRPr sz="12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8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028" y="0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8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29675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defTabSz="912813">
              <a:defRPr sz="12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8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028" y="8829675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 b="0"/>
            </a:lvl1pPr>
          </a:lstStyle>
          <a:p>
            <a:pPr>
              <a:defRPr/>
            </a:pPr>
            <a:fld id="{5591A1A2-0A89-9242-BD0E-AF01A1D802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6542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1" tIns="46110" rIns="92221" bIns="46110" numCol="1" anchor="t" anchorCtr="0" compatLnSpc="1">
            <a:prstTxWarp prst="textNoShape">
              <a:avLst/>
            </a:prstTxWarp>
          </a:bodyPr>
          <a:lstStyle>
            <a:lvl1pPr defTabSz="922338">
              <a:defRPr sz="12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028" y="0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1" tIns="46110" rIns="92221" bIns="46110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421" y="4416427"/>
            <a:ext cx="5485158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1" tIns="46110" rIns="92221" bIns="461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675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1" tIns="46110" rIns="92221" bIns="46110" numCol="1" anchor="b" anchorCtr="0" compatLnSpc="1">
            <a:prstTxWarp prst="textNoShape">
              <a:avLst/>
            </a:prstTxWarp>
          </a:bodyPr>
          <a:lstStyle>
            <a:lvl1pPr defTabSz="922338">
              <a:defRPr sz="12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028" y="8829675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1" tIns="46110" rIns="92221" bIns="46110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 b="0"/>
            </a:lvl1pPr>
          </a:lstStyle>
          <a:p>
            <a:pPr>
              <a:defRPr/>
            </a:pPr>
            <a:fld id="{D030A7E6-1428-9A4F-82C3-4C93C45AA2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3222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3CC201-6728-6A4A-A64A-850D1F5CD065}" type="slidenum">
              <a:rPr lang="en-US"/>
              <a:pPr/>
              <a:t>1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BGR00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0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509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620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A06109D6-54AD-E440-94E0-EC1214A860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568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620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844398AE-318E-2D47-BE9A-00EC60ED91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835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BGR01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0" y="0"/>
            <a:ext cx="9144000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rgbClr val="333399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2" r:id="rId12"/>
    <p:sldLayoutId id="214748379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99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99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99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99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333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333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333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333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333399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00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00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00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8"/>
          <p:cNvSpPr>
            <a:spLocks noGrp="1" noChangeArrowheads="1"/>
          </p:cNvSpPr>
          <p:nvPr>
            <p:ph type="ctrTitle"/>
          </p:nvPr>
        </p:nvSpPr>
        <p:spPr>
          <a:xfrm>
            <a:off x="838200" y="2286000"/>
            <a:ext cx="7543800" cy="1828800"/>
          </a:xfrm>
        </p:spPr>
        <p:txBody>
          <a:bodyPr/>
          <a:lstStyle/>
          <a:p>
            <a:r>
              <a:rPr lang="en-US" sz="3600" b="1" dirty="0" smtClean="0">
                <a:cs typeface="Arial"/>
              </a:rPr>
              <a:t>Veterans Centre Review</a:t>
            </a:r>
            <a:br>
              <a:rPr lang="en-US" sz="3600" b="1" dirty="0" smtClean="0">
                <a:cs typeface="Arial"/>
              </a:rPr>
            </a:br>
            <a:r>
              <a:rPr lang="en-US" sz="2400" b="1" dirty="0" smtClean="0">
                <a:cs typeface="Arial"/>
              </a:rPr>
              <a:t/>
            </a:r>
            <a:br>
              <a:rPr lang="en-US" sz="2400" b="1" dirty="0" smtClean="0">
                <a:cs typeface="Arial"/>
              </a:rPr>
            </a:br>
            <a:r>
              <a:rPr lang="en-US" sz="2400" b="1" dirty="0" smtClean="0">
                <a:cs typeface="Arial"/>
              </a:rPr>
              <a:t>February 20</a:t>
            </a:r>
            <a:r>
              <a:rPr lang="en-US" sz="2400" b="1" baseline="30000" dirty="0" smtClean="0">
                <a:cs typeface="Arial"/>
              </a:rPr>
              <a:t>th</a:t>
            </a:r>
            <a:r>
              <a:rPr lang="en-US" sz="2400" b="1" dirty="0" smtClean="0">
                <a:cs typeface="Arial"/>
              </a:rPr>
              <a:t>, 2013</a:t>
            </a:r>
            <a:r>
              <a:rPr lang="en-US" sz="3600" b="1" dirty="0" smtClean="0">
                <a:cs typeface="Arial"/>
              </a:rPr>
              <a:t/>
            </a:r>
            <a:br>
              <a:rPr lang="en-US" sz="3600" b="1" dirty="0" smtClean="0">
                <a:cs typeface="Arial"/>
              </a:rPr>
            </a:br>
            <a:endParaRPr lang="en-US" sz="2800" dirty="0" smtClean="0">
              <a:solidFill>
                <a:srgbClr val="FF0000"/>
              </a:solidFill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z="3600" b="1" dirty="0" smtClean="0"/>
              <a:t>Quality Indicators</a:t>
            </a:r>
            <a:endParaRPr lang="en-US" sz="3600" b="1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8742719"/>
              </p:ext>
            </p:extLst>
          </p:nvPr>
        </p:nvGraphicFramePr>
        <p:xfrm>
          <a:off x="228600" y="1371600"/>
          <a:ext cx="8667750" cy="3626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0321491"/>
              </p:ext>
            </p:extLst>
          </p:nvPr>
        </p:nvGraphicFramePr>
        <p:xfrm>
          <a:off x="380994" y="5029200"/>
          <a:ext cx="6553206" cy="1697202"/>
        </p:xfrm>
        <a:graphic>
          <a:graphicData uri="http://schemas.openxmlformats.org/drawingml/2006/table">
            <a:tbl>
              <a:tblPr/>
              <a:tblGrid>
                <a:gridCol w="457602"/>
                <a:gridCol w="457602"/>
                <a:gridCol w="457602"/>
                <a:gridCol w="457602"/>
                <a:gridCol w="457602"/>
                <a:gridCol w="457602"/>
                <a:gridCol w="457602"/>
                <a:gridCol w="103608"/>
                <a:gridCol w="457602"/>
                <a:gridCol w="457602"/>
                <a:gridCol w="457602"/>
                <a:gridCol w="457602"/>
                <a:gridCol w="293556"/>
                <a:gridCol w="207216"/>
                <a:gridCol w="457602"/>
                <a:gridCol w="457602"/>
              </a:tblGrid>
              <a:tr h="124278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278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Improved or remained independent in mid-loss ADL - ADL05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ADL05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Has a stage 2 to 4 pressure ulcer - PRU05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PRU05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278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Improved or remained independent in early-loss ADL - ADL06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ADL06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Worsened stage 2 to 4 pressure ulcer - PRU06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PRU06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278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Improved late-loss ADL - ADL1A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ADL1A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Has a new stage 2 to 4 pressure ulcer - PRU09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PRU09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278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Worsened or remained dependent in early-loss ADL - ADL6A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ADL6A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Daily physical restraints - RES01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RES01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278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Improved locomotion - MOB1A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MOB1A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Worsened/unchanged respiratory condition - RSPX2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RSPX2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278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Worsened cognitive ability - COG01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COG01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Has urinary tract infection - CNT04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CNT04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278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Worsened communication ability - COM01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COM01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Improved bowel continence - CNT2A 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CNT2A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278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Worsened mood from symptoms of depression - MOD4A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MOD4A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Improved bladder continence - CNT3A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CNT3A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278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Taken antipsychotics without a diagnosis of psychosis - DRG01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DRG01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Has a feeding tube - NUT01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NUT01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278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Has fallen - FAL02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FAL02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Has pain - PAI0X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PAI0X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278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Has one or more infections - INF0X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INF0X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Has had weight loss - WGT01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WGT01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278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1672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z="3600" b="1" dirty="0" smtClean="0"/>
              <a:t>Quality Indicators</a:t>
            </a:r>
            <a:endParaRPr lang="en-US" sz="3600" b="1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8594499"/>
              </p:ext>
            </p:extLst>
          </p:nvPr>
        </p:nvGraphicFramePr>
        <p:xfrm>
          <a:off x="203200" y="1447800"/>
          <a:ext cx="8712200" cy="363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62504"/>
              </p:ext>
            </p:extLst>
          </p:nvPr>
        </p:nvGraphicFramePr>
        <p:xfrm>
          <a:off x="152400" y="5226600"/>
          <a:ext cx="6858000" cy="1326600"/>
        </p:xfrm>
        <a:graphic>
          <a:graphicData uri="http://schemas.openxmlformats.org/drawingml/2006/table">
            <a:tbl>
              <a:tblPr/>
              <a:tblGrid>
                <a:gridCol w="510811"/>
                <a:gridCol w="510811"/>
                <a:gridCol w="510811"/>
                <a:gridCol w="510811"/>
                <a:gridCol w="510811"/>
                <a:gridCol w="510811"/>
                <a:gridCol w="510811"/>
                <a:gridCol w="115655"/>
                <a:gridCol w="510811"/>
                <a:gridCol w="510811"/>
                <a:gridCol w="510811"/>
                <a:gridCol w="510811"/>
                <a:gridCol w="327690"/>
                <a:gridCol w="231311"/>
                <a:gridCol w="510811"/>
                <a:gridCol w="53612"/>
              </a:tblGrid>
              <a:tr h="145412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412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Worsened late-loss ADL - ADL01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ADL01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Improved communication ability - COM1A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COM1A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412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Worsened or remained dependent in mid-loss ADL- ADL5A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ADL5A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Has symptoms of delirium - DELOX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DELOX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412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Worsened ADL - ADLD7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ADLD7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Has an indwelling catheter - CAT02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CAT02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412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Worsened locomotion - MOB01  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MOB01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Worsened bowel continence - CNT02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CNT02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412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Worsened behavioural symptoms - BEHD4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BEHD4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Worsened bladder continence - CNT03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CNT03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412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Improved behavioral symptoms - BEHI4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BEHI4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Worsened pain - PAN01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PAN01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412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Improved cognitive ability - COG1A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COG1A</a:t>
                      </a: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412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240" marR="10240" marT="102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4383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r>
              <a:rPr lang="en-US" sz="3600" b="1" dirty="0" smtClean="0"/>
              <a:t>Provincial Comparison</a:t>
            </a:r>
            <a:endParaRPr lang="en-US" sz="3600" b="1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533400" y="1295401"/>
          <a:ext cx="81534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09600" y="5867400"/>
            <a:ext cx="533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>
                <a:latin typeface="Arial"/>
                <a:cs typeface="Arial"/>
              </a:rPr>
              <a:t>*Sunnybrook is tied for second among its provincial comparators</a:t>
            </a:r>
            <a:endParaRPr lang="en-US" sz="2000" b="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42626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 b="1">
                <a:latin typeface="Arial" charset="0"/>
              </a:rPr>
              <a:t>Family Satisfaction Overall Ratings - 2011</a:t>
            </a:r>
          </a:p>
        </p:txBody>
      </p:sp>
      <p:pic>
        <p:nvPicPr>
          <p:cNvPr id="2765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1492250"/>
            <a:ext cx="7924800" cy="475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9120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 b="1">
                <a:latin typeface="Arial" charset="0"/>
              </a:rPr>
              <a:t>Resident Satisfaction Overall Ratings 2011</a:t>
            </a:r>
          </a:p>
        </p:txBody>
      </p:sp>
      <p:pic>
        <p:nvPicPr>
          <p:cNvPr id="2867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1524000"/>
            <a:ext cx="8269288" cy="474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41456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4000" dirty="0" smtClean="0">
                <a:latin typeface="Arial" charset="0"/>
              </a:rPr>
              <a:t>Focus </a:t>
            </a:r>
            <a:r>
              <a:rPr lang="en-US" sz="4000" dirty="0">
                <a:latin typeface="Arial" charset="0"/>
              </a:rPr>
              <a:t>Groups and </a:t>
            </a:r>
            <a:r>
              <a:rPr lang="en-US" sz="4000" dirty="0" smtClean="0">
                <a:latin typeface="Arial" charset="0"/>
              </a:rPr>
              <a:t>Interviews</a:t>
            </a:r>
            <a:endParaRPr lang="en-US" sz="4000" dirty="0">
              <a:latin typeface="Arial" charset="0"/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endParaRPr lang="en-US">
              <a:latin typeface="Arial" charset="0"/>
            </a:endParaRPr>
          </a:p>
          <a:p>
            <a:pPr>
              <a:buFontTx/>
              <a:buNone/>
            </a:pPr>
            <a:r>
              <a:rPr lang="en-US">
                <a:latin typeface="Arial" charset="0"/>
              </a:rPr>
              <a:t>   </a:t>
            </a:r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533400" y="15240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2000" b="0" dirty="0">
                <a:solidFill>
                  <a:srgbClr val="333399"/>
                </a:solidFill>
                <a:latin typeface="Arial"/>
                <a:cs typeface="Arial"/>
              </a:rPr>
              <a:t>All groups expressed deep respect for the veterans and the privileged position to care for them</a:t>
            </a:r>
            <a:r>
              <a:rPr lang="en-US" sz="2000" b="0" dirty="0" smtClean="0">
                <a:solidFill>
                  <a:srgbClr val="333399"/>
                </a:solidFill>
                <a:latin typeface="Arial"/>
                <a:cs typeface="Arial"/>
              </a:rPr>
              <a:t>.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000" b="0" dirty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2000" b="0" dirty="0">
                <a:solidFill>
                  <a:srgbClr val="333399"/>
                </a:solidFill>
                <a:latin typeface="Arial"/>
                <a:cs typeface="Arial"/>
              </a:rPr>
              <a:t>Residents consistently expressed satisfaction with quality of care.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 b="0" dirty="0" smtClean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b="0" dirty="0" smtClean="0">
                <a:solidFill>
                  <a:srgbClr val="333399"/>
                </a:solidFill>
                <a:latin typeface="Arial"/>
                <a:cs typeface="Arial"/>
              </a:rPr>
              <a:t>Families </a:t>
            </a:r>
            <a:r>
              <a:rPr lang="en-US" sz="2000" b="0" dirty="0">
                <a:solidFill>
                  <a:srgbClr val="333399"/>
                </a:solidFill>
                <a:latin typeface="Arial"/>
                <a:cs typeface="Arial"/>
              </a:rPr>
              <a:t>expressed variable satisfaction with quality of care and expressed common concerns about staffing levels, staff attitudes, management response, and patient </a:t>
            </a:r>
            <a:r>
              <a:rPr lang="en-US" sz="2000" b="0" dirty="0" smtClean="0">
                <a:solidFill>
                  <a:srgbClr val="333399"/>
                </a:solidFill>
                <a:latin typeface="Arial"/>
                <a:cs typeface="Arial"/>
              </a:rPr>
              <a:t>moves.</a:t>
            </a:r>
            <a:endParaRPr lang="en-US" sz="2000" b="0" dirty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000" b="0" dirty="0" smtClean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2000" b="0" dirty="0" smtClean="0">
                <a:solidFill>
                  <a:srgbClr val="333399"/>
                </a:solidFill>
                <a:latin typeface="Arial"/>
                <a:cs typeface="Arial"/>
              </a:rPr>
              <a:t>Staff </a:t>
            </a:r>
            <a:r>
              <a:rPr lang="en-US" sz="2000" b="0" dirty="0">
                <a:solidFill>
                  <a:srgbClr val="333399"/>
                </a:solidFill>
                <a:latin typeface="Arial"/>
                <a:cs typeface="Arial"/>
              </a:rPr>
              <a:t>and leaders expressed </a:t>
            </a:r>
            <a:r>
              <a:rPr lang="en-US" sz="2000" b="0" dirty="0" smtClean="0">
                <a:solidFill>
                  <a:srgbClr val="333399"/>
                </a:solidFill>
                <a:latin typeface="Arial"/>
                <a:cs typeface="Arial"/>
              </a:rPr>
              <a:t>concerns </a:t>
            </a:r>
            <a:r>
              <a:rPr lang="en-US" sz="2000" b="0" dirty="0">
                <a:solidFill>
                  <a:srgbClr val="333399"/>
                </a:solidFill>
                <a:latin typeface="Arial"/>
                <a:cs typeface="Arial"/>
              </a:rPr>
              <a:t>about not being able to meet needs of a small number of families</a:t>
            </a:r>
            <a:r>
              <a:rPr lang="en-US" sz="2000" b="0" dirty="0" smtClean="0">
                <a:solidFill>
                  <a:srgbClr val="333399"/>
                </a:solidFill>
                <a:latin typeface="Arial"/>
                <a:cs typeface="Arial"/>
              </a:rPr>
              <a:t>.</a:t>
            </a:r>
            <a:endParaRPr lang="en-US" sz="2000" b="0" dirty="0">
              <a:solidFill>
                <a:srgbClr val="333399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85789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4000" dirty="0">
                <a:latin typeface="Arial" charset="0"/>
              </a:rPr>
              <a:t/>
            </a:r>
            <a:br>
              <a:rPr lang="en-US" sz="4000" dirty="0">
                <a:latin typeface="Arial" charset="0"/>
              </a:rPr>
            </a:br>
            <a:r>
              <a:rPr lang="en-US" sz="4000" dirty="0">
                <a:latin typeface="Arial" charset="0"/>
              </a:rPr>
              <a:t>Complaints Process</a:t>
            </a:r>
            <a:br>
              <a:rPr lang="en-US" sz="4000" dirty="0">
                <a:latin typeface="Arial" charset="0"/>
              </a:rPr>
            </a:br>
            <a:endParaRPr lang="en-US" sz="4000" dirty="0">
              <a:latin typeface="Arial" charset="0"/>
            </a:endParaRP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endParaRPr lang="en-US" dirty="0">
              <a:latin typeface="Arial" charset="0"/>
            </a:endParaRPr>
          </a:p>
          <a:p>
            <a:pPr>
              <a:buFontTx/>
              <a:buNone/>
            </a:pPr>
            <a:r>
              <a:rPr lang="en-US" dirty="0">
                <a:latin typeface="Arial" charset="0"/>
              </a:rPr>
              <a:t>   </a:t>
            </a:r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533400" y="1570037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lang="en-US" sz="2000" u="sng" dirty="0" smtClean="0">
                <a:solidFill>
                  <a:srgbClr val="333399"/>
                </a:solidFill>
                <a:latin typeface="Arial"/>
                <a:cs typeface="Arial"/>
              </a:rPr>
              <a:t>Where we do well: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2000" b="0" dirty="0" smtClean="0">
                <a:solidFill>
                  <a:srgbClr val="333399"/>
                </a:solidFill>
                <a:latin typeface="Arial"/>
                <a:cs typeface="Arial"/>
              </a:rPr>
              <a:t>Good </a:t>
            </a:r>
            <a:r>
              <a:rPr lang="en-US" sz="2000" b="0" dirty="0">
                <a:solidFill>
                  <a:srgbClr val="333399"/>
                </a:solidFill>
                <a:latin typeface="Arial"/>
                <a:cs typeface="Arial"/>
              </a:rPr>
              <a:t>structures and processes to address </a:t>
            </a:r>
            <a:r>
              <a:rPr lang="en-US" sz="2000" b="0" dirty="0" smtClean="0">
                <a:solidFill>
                  <a:srgbClr val="333399"/>
                </a:solidFill>
                <a:latin typeface="Arial"/>
                <a:cs typeface="Arial"/>
              </a:rPr>
              <a:t>concerns</a:t>
            </a:r>
            <a:endParaRPr lang="en-US" sz="2000" b="0" dirty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2000" b="0" dirty="0">
                <a:solidFill>
                  <a:srgbClr val="333399"/>
                </a:solidFill>
                <a:latin typeface="Arial"/>
                <a:cs typeface="Arial"/>
              </a:rPr>
              <a:t>E</a:t>
            </a:r>
            <a:r>
              <a:rPr lang="en-US" sz="2000" b="0" dirty="0" smtClean="0">
                <a:solidFill>
                  <a:srgbClr val="333399"/>
                </a:solidFill>
                <a:latin typeface="Arial"/>
                <a:cs typeface="Arial"/>
              </a:rPr>
              <a:t>scalation </a:t>
            </a:r>
            <a:r>
              <a:rPr lang="en-US" sz="2000" b="0" dirty="0">
                <a:solidFill>
                  <a:srgbClr val="333399"/>
                </a:solidFill>
                <a:latin typeface="Arial"/>
                <a:cs typeface="Arial"/>
              </a:rPr>
              <a:t>procedures </a:t>
            </a:r>
            <a:r>
              <a:rPr lang="en-US" sz="2000" b="0" dirty="0" smtClean="0">
                <a:solidFill>
                  <a:srgbClr val="333399"/>
                </a:solidFill>
                <a:latin typeface="Arial"/>
                <a:cs typeface="Arial"/>
              </a:rPr>
              <a:t>in place</a:t>
            </a:r>
            <a:endParaRPr lang="en-US" sz="2000" b="0" dirty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2000" b="0" dirty="0" smtClean="0">
                <a:solidFill>
                  <a:srgbClr val="333399"/>
                </a:solidFill>
                <a:latin typeface="Arial"/>
                <a:cs typeface="Arial"/>
              </a:rPr>
              <a:t>Effective tracking </a:t>
            </a:r>
            <a:r>
              <a:rPr lang="en-US" sz="2000" b="0" dirty="0">
                <a:solidFill>
                  <a:srgbClr val="333399"/>
                </a:solidFill>
                <a:latin typeface="Arial"/>
                <a:cs typeface="Arial"/>
              </a:rPr>
              <a:t>system and action logs.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2000" b="0" dirty="0">
                <a:solidFill>
                  <a:srgbClr val="333399"/>
                </a:solidFill>
                <a:latin typeface="Arial"/>
                <a:cs typeface="Arial"/>
              </a:rPr>
              <a:t>Concerns are followed through and addressed</a:t>
            </a:r>
            <a:r>
              <a:rPr lang="en-US" sz="2000" b="0" dirty="0" smtClean="0">
                <a:solidFill>
                  <a:srgbClr val="333399"/>
                </a:solidFill>
                <a:latin typeface="Arial"/>
                <a:cs typeface="Arial"/>
              </a:rPr>
              <a:t>.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000" b="0" dirty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2000" u="sng" dirty="0" smtClean="0">
                <a:solidFill>
                  <a:srgbClr val="333399"/>
                </a:solidFill>
                <a:latin typeface="Arial"/>
                <a:cs typeface="Arial"/>
              </a:rPr>
              <a:t>Noted Concerns:</a:t>
            </a:r>
            <a:endParaRPr lang="en-US" sz="2000" u="sng" dirty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2000" b="0" dirty="0" smtClean="0">
                <a:solidFill>
                  <a:srgbClr val="333399"/>
                </a:solidFill>
                <a:latin typeface="Arial"/>
                <a:cs typeface="Arial"/>
              </a:rPr>
              <a:t>Variation among different units.</a:t>
            </a:r>
            <a:endParaRPr lang="en-US" sz="2000" b="0" dirty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2000" b="0" dirty="0">
                <a:solidFill>
                  <a:srgbClr val="333399"/>
                </a:solidFill>
                <a:latin typeface="Arial"/>
                <a:cs typeface="Arial"/>
              </a:rPr>
              <a:t>Reactive vs. proactive approach.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2000" b="0" dirty="0">
                <a:solidFill>
                  <a:srgbClr val="333399"/>
                </a:solidFill>
                <a:latin typeface="Arial"/>
                <a:cs typeface="Arial"/>
              </a:rPr>
              <a:t>Variable safety nets for high need families.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2000" b="0" dirty="0">
                <a:solidFill>
                  <a:srgbClr val="333399"/>
                </a:solidFill>
                <a:latin typeface="Arial"/>
                <a:cs typeface="Arial"/>
              </a:rPr>
              <a:t>Disagreements about solutions</a:t>
            </a:r>
            <a:r>
              <a:rPr lang="en-US" sz="2000" b="0" dirty="0" smtClean="0">
                <a:solidFill>
                  <a:srgbClr val="333399"/>
                </a:solidFill>
                <a:latin typeface="Arial"/>
                <a:cs typeface="Arial"/>
              </a:rPr>
              <a:t>.</a:t>
            </a:r>
            <a:endParaRPr lang="en-US" sz="2000" b="0" dirty="0">
              <a:solidFill>
                <a:srgbClr val="333399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330900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sz="3200" b="1" dirty="0" smtClean="0">
                <a:latin typeface="Arial" charset="0"/>
              </a:rPr>
              <a:t>Patient </a:t>
            </a:r>
            <a:r>
              <a:rPr lang="en-US" sz="3200" b="1" dirty="0">
                <a:latin typeface="Arial" charset="0"/>
              </a:rPr>
              <a:t>Safety, Staffing and </a:t>
            </a:r>
            <a:r>
              <a:rPr lang="en-US" sz="3200" b="1" dirty="0" smtClean="0">
                <a:latin typeface="Arial" charset="0"/>
              </a:rPr>
              <a:t>Transfers</a:t>
            </a:r>
            <a:endParaRPr lang="en-US" sz="3200" b="1" dirty="0">
              <a:latin typeface="Arial" charset="0"/>
            </a:endParaRP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endParaRPr lang="en-US">
              <a:latin typeface="Arial" charset="0"/>
            </a:endParaRPr>
          </a:p>
          <a:p>
            <a:pPr>
              <a:buFontTx/>
              <a:buNone/>
            </a:pPr>
            <a:r>
              <a:rPr lang="en-US">
                <a:latin typeface="Arial" charset="0"/>
              </a:rPr>
              <a:t>   </a:t>
            </a:r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533400" y="16764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lang="en-US" sz="2000" u="sng" dirty="0" smtClean="0">
                <a:solidFill>
                  <a:srgbClr val="333399"/>
                </a:solidFill>
                <a:latin typeface="Arial"/>
                <a:cs typeface="Arial"/>
              </a:rPr>
              <a:t>Where we do well: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2000" b="0" dirty="0" smtClean="0">
                <a:solidFill>
                  <a:srgbClr val="333399"/>
                </a:solidFill>
                <a:latin typeface="Arial"/>
                <a:cs typeface="Arial"/>
              </a:rPr>
              <a:t>Robust </a:t>
            </a:r>
            <a:r>
              <a:rPr lang="en-US" sz="2000" b="0" dirty="0">
                <a:solidFill>
                  <a:srgbClr val="333399"/>
                </a:solidFill>
                <a:latin typeface="Arial"/>
                <a:cs typeface="Arial"/>
              </a:rPr>
              <a:t>critical incident reporting and action system.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2000" b="0" dirty="0">
                <a:solidFill>
                  <a:srgbClr val="333399"/>
                </a:solidFill>
                <a:latin typeface="Arial"/>
                <a:cs typeface="Arial"/>
              </a:rPr>
              <a:t>Just culture </a:t>
            </a:r>
            <a:r>
              <a:rPr lang="en-US" sz="2000" b="0" dirty="0" smtClean="0">
                <a:solidFill>
                  <a:srgbClr val="333399"/>
                </a:solidFill>
                <a:latin typeface="Arial"/>
                <a:cs typeface="Arial"/>
              </a:rPr>
              <a:t>philosophy</a:t>
            </a:r>
            <a:endParaRPr lang="en-US" sz="2000" b="0" dirty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2000" b="0" dirty="0">
                <a:solidFill>
                  <a:srgbClr val="333399"/>
                </a:solidFill>
                <a:latin typeface="Arial"/>
                <a:cs typeface="Arial"/>
              </a:rPr>
              <a:t>Best practices such as executive walkabouts.</a:t>
            </a:r>
          </a:p>
          <a:p>
            <a:pPr marL="342900" indent="-342900" eaLnBrk="0" hangingPunct="0">
              <a:spcBef>
                <a:spcPct val="20000"/>
              </a:spcBef>
            </a:pPr>
            <a:endParaRPr lang="en-US" sz="2000" b="0" dirty="0" smtClean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2000" u="sng" dirty="0" smtClean="0">
                <a:solidFill>
                  <a:srgbClr val="333399"/>
                </a:solidFill>
                <a:latin typeface="Arial"/>
                <a:cs typeface="Arial"/>
              </a:rPr>
              <a:t>Noted Concerns: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2000" b="0" dirty="0" smtClean="0">
                <a:solidFill>
                  <a:srgbClr val="333399"/>
                </a:solidFill>
                <a:latin typeface="Arial"/>
                <a:cs typeface="Arial"/>
              </a:rPr>
              <a:t>Staffing </a:t>
            </a:r>
            <a:r>
              <a:rPr lang="en-US" sz="2000" b="0" dirty="0">
                <a:solidFill>
                  <a:srgbClr val="333399"/>
                </a:solidFill>
                <a:latin typeface="Arial"/>
                <a:cs typeface="Arial"/>
              </a:rPr>
              <a:t>changes </a:t>
            </a:r>
            <a:r>
              <a:rPr lang="en-US" sz="2000" b="0" dirty="0" smtClean="0">
                <a:solidFill>
                  <a:srgbClr val="333399"/>
                </a:solidFill>
                <a:latin typeface="Arial"/>
                <a:cs typeface="Arial"/>
              </a:rPr>
              <a:t>over the past year have become a lightening rod issue however staffing </a:t>
            </a:r>
            <a:r>
              <a:rPr lang="en-US" sz="2000" b="0" dirty="0">
                <a:solidFill>
                  <a:srgbClr val="333399"/>
                </a:solidFill>
                <a:latin typeface="Arial"/>
                <a:cs typeface="Arial"/>
              </a:rPr>
              <a:t>levels </a:t>
            </a:r>
            <a:r>
              <a:rPr lang="en-US" sz="2000" b="0" dirty="0" smtClean="0">
                <a:solidFill>
                  <a:srgbClr val="333399"/>
                </a:solidFill>
                <a:latin typeface="Arial"/>
                <a:cs typeface="Arial"/>
              </a:rPr>
              <a:t>are comparable </a:t>
            </a:r>
            <a:r>
              <a:rPr lang="en-US" sz="2000" b="0" dirty="0">
                <a:solidFill>
                  <a:srgbClr val="333399"/>
                </a:solidFill>
                <a:latin typeface="Arial"/>
                <a:cs typeface="Arial"/>
              </a:rPr>
              <a:t>or higher than </a:t>
            </a:r>
            <a:r>
              <a:rPr lang="en-US" sz="2000" b="0" dirty="0" smtClean="0">
                <a:solidFill>
                  <a:srgbClr val="333399"/>
                </a:solidFill>
                <a:latin typeface="Arial"/>
                <a:cs typeface="Arial"/>
              </a:rPr>
              <a:t>field (RN staff </a:t>
            </a:r>
            <a:r>
              <a:rPr lang="en-US" sz="2000" b="0" dirty="0">
                <a:solidFill>
                  <a:srgbClr val="333399"/>
                </a:solidFill>
                <a:latin typeface="Arial"/>
                <a:cs typeface="Arial"/>
              </a:rPr>
              <a:t>mix is higher than </a:t>
            </a:r>
            <a:r>
              <a:rPr lang="en-US" sz="2000" b="0" dirty="0" smtClean="0">
                <a:solidFill>
                  <a:srgbClr val="333399"/>
                </a:solidFill>
                <a:latin typeface="Arial"/>
                <a:cs typeface="Arial"/>
              </a:rPr>
              <a:t>field).</a:t>
            </a:r>
            <a:endParaRPr lang="en-US" sz="2000" b="0" dirty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000" b="0" dirty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2000" b="0" dirty="0">
                <a:solidFill>
                  <a:srgbClr val="333399"/>
                </a:solidFill>
                <a:latin typeface="Arial"/>
                <a:cs typeface="Arial"/>
              </a:rPr>
              <a:t>High number of patient moves for a </a:t>
            </a:r>
            <a:r>
              <a:rPr lang="ja-JP" altLang="en-US" sz="2000" b="0" dirty="0">
                <a:solidFill>
                  <a:srgbClr val="333399"/>
                </a:solidFill>
                <a:latin typeface="Arial"/>
                <a:cs typeface="Arial"/>
              </a:rPr>
              <a:t>“</a:t>
            </a:r>
            <a:r>
              <a:rPr lang="en-US" altLang="ja-JP" sz="2000" b="0" dirty="0">
                <a:solidFill>
                  <a:srgbClr val="333399"/>
                </a:solidFill>
                <a:latin typeface="Arial"/>
                <a:cs typeface="Arial"/>
              </a:rPr>
              <a:t>home</a:t>
            </a:r>
            <a:r>
              <a:rPr lang="ja-JP" altLang="en-US" sz="2000" b="0" dirty="0">
                <a:solidFill>
                  <a:srgbClr val="333399"/>
                </a:solidFill>
                <a:latin typeface="Arial"/>
                <a:cs typeface="Arial"/>
              </a:rPr>
              <a:t>”</a:t>
            </a:r>
            <a:r>
              <a:rPr lang="en-US" altLang="ja-JP" sz="2000" b="0" dirty="0">
                <a:solidFill>
                  <a:srgbClr val="333399"/>
                </a:solidFill>
                <a:latin typeface="Arial"/>
                <a:cs typeface="Arial"/>
              </a:rPr>
              <a:t> setting; most moves are related to changing clinical </a:t>
            </a:r>
            <a:r>
              <a:rPr lang="en-US" altLang="ja-JP" sz="2000" b="0" dirty="0" smtClean="0">
                <a:solidFill>
                  <a:srgbClr val="333399"/>
                </a:solidFill>
                <a:latin typeface="Arial"/>
                <a:cs typeface="Arial"/>
              </a:rPr>
              <a:t>conditions</a:t>
            </a:r>
            <a:endParaRPr lang="en-US" altLang="ja-JP" sz="2000" b="0" dirty="0">
              <a:solidFill>
                <a:srgbClr val="333399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328555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4000" b="1" dirty="0" smtClean="0">
                <a:latin typeface="Arial" charset="0"/>
              </a:rPr>
              <a:t>Velji Review Conclusions</a:t>
            </a:r>
            <a:endParaRPr lang="en-US" sz="4000" b="1" dirty="0">
              <a:latin typeface="Arial" charset="0"/>
            </a:endParaRP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endParaRPr lang="en-US">
              <a:latin typeface="Arial" charset="0"/>
            </a:endParaRPr>
          </a:p>
          <a:p>
            <a:pPr>
              <a:buFontTx/>
              <a:buNone/>
            </a:pPr>
            <a:r>
              <a:rPr lang="en-US">
                <a:latin typeface="Arial" charset="0"/>
              </a:rPr>
              <a:t>   </a:t>
            </a: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533400" y="15240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b="0" dirty="0">
                <a:solidFill>
                  <a:srgbClr val="333399"/>
                </a:solidFill>
                <a:latin typeface="Arial"/>
                <a:ea typeface="+mn-ea"/>
                <a:cs typeface="Arial"/>
              </a:rPr>
              <a:t>No systematic gaps in structures and processes of care; selected areas of enhancement and focus</a:t>
            </a:r>
            <a:r>
              <a:rPr lang="en-US" sz="2000" b="0" dirty="0" smtClean="0">
                <a:solidFill>
                  <a:srgbClr val="333399"/>
                </a:solidFill>
                <a:latin typeface="Arial"/>
                <a:ea typeface="+mn-ea"/>
                <a:cs typeface="Arial"/>
              </a:rPr>
              <a:t>.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endParaRPr lang="en-US" sz="2000" b="0" dirty="0">
              <a:solidFill>
                <a:srgbClr val="333399"/>
              </a:solidFill>
              <a:latin typeface="Arial"/>
              <a:ea typeface="+mn-ea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b="0" dirty="0">
                <a:solidFill>
                  <a:srgbClr val="333399"/>
                </a:solidFill>
                <a:latin typeface="Arial"/>
                <a:ea typeface="+mn-ea"/>
                <a:cs typeface="Arial"/>
              </a:rPr>
              <a:t>Good structures, policies, procedures for quality and safety, and complaints process.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endParaRPr lang="en-US" sz="2000" b="0" dirty="0" smtClean="0">
              <a:solidFill>
                <a:srgbClr val="333399"/>
              </a:solidFill>
              <a:latin typeface="Arial"/>
              <a:ea typeface="+mn-ea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b="0" dirty="0" smtClean="0">
                <a:solidFill>
                  <a:srgbClr val="333399"/>
                </a:solidFill>
                <a:latin typeface="Arial"/>
                <a:ea typeface="+mn-ea"/>
                <a:cs typeface="Arial"/>
              </a:rPr>
              <a:t>Family </a:t>
            </a:r>
            <a:r>
              <a:rPr lang="en-US" sz="2000" b="0" dirty="0">
                <a:solidFill>
                  <a:srgbClr val="333399"/>
                </a:solidFill>
                <a:latin typeface="Arial"/>
                <a:ea typeface="+mn-ea"/>
                <a:cs typeface="Arial"/>
              </a:rPr>
              <a:t>concerns have common themes. 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endParaRPr lang="en-US" sz="2000" b="0" dirty="0" smtClean="0">
              <a:solidFill>
                <a:srgbClr val="333399"/>
              </a:solidFill>
              <a:latin typeface="Arial"/>
              <a:ea typeface="+mn-ea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b="0" dirty="0" smtClean="0">
                <a:solidFill>
                  <a:srgbClr val="333399"/>
                </a:solidFill>
                <a:latin typeface="Arial"/>
                <a:ea typeface="+mn-ea"/>
                <a:cs typeface="Arial"/>
              </a:rPr>
              <a:t>Small </a:t>
            </a:r>
            <a:r>
              <a:rPr lang="en-US" sz="2000" b="0" dirty="0">
                <a:solidFill>
                  <a:srgbClr val="333399"/>
                </a:solidFill>
                <a:latin typeface="Arial"/>
                <a:ea typeface="+mn-ea"/>
                <a:cs typeface="Arial"/>
              </a:rPr>
              <a:t>number of families pose specific challenges</a:t>
            </a:r>
            <a:r>
              <a:rPr lang="en-US" sz="2000" b="0" dirty="0" smtClean="0">
                <a:solidFill>
                  <a:srgbClr val="333399"/>
                </a:solidFill>
                <a:latin typeface="Arial"/>
                <a:ea typeface="+mn-ea"/>
                <a:cs typeface="Arial"/>
              </a:rPr>
              <a:t>.</a:t>
            </a:r>
            <a:endParaRPr lang="en-US" sz="2000" b="0" dirty="0">
              <a:solidFill>
                <a:srgbClr val="333399"/>
              </a:solidFill>
              <a:latin typeface="Arial"/>
              <a:ea typeface="+mn-ea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endParaRPr lang="en-US" sz="2000" b="0" dirty="0" smtClean="0">
              <a:solidFill>
                <a:srgbClr val="333399"/>
              </a:solidFill>
              <a:latin typeface="Arial"/>
              <a:ea typeface="+mn-ea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b="0" dirty="0" smtClean="0">
                <a:solidFill>
                  <a:srgbClr val="333399"/>
                </a:solidFill>
                <a:latin typeface="Arial"/>
                <a:ea typeface="+mn-ea"/>
                <a:cs typeface="Arial"/>
              </a:rPr>
              <a:t>Key </a:t>
            </a:r>
            <a:r>
              <a:rPr lang="en-US" sz="2000" b="0" dirty="0">
                <a:solidFill>
                  <a:srgbClr val="333399"/>
                </a:solidFill>
                <a:latin typeface="Arial"/>
                <a:ea typeface="+mn-ea"/>
                <a:cs typeface="Arial"/>
              </a:rPr>
              <a:t>opportunity to build bridges with families and align stakeholders to a lofty goal</a:t>
            </a:r>
            <a:r>
              <a:rPr lang="en-US" sz="2000" b="0" dirty="0" smtClean="0">
                <a:solidFill>
                  <a:srgbClr val="333399"/>
                </a:solidFill>
                <a:latin typeface="Arial"/>
                <a:ea typeface="+mn-ea"/>
                <a:cs typeface="Arial"/>
              </a:rPr>
              <a:t>.</a:t>
            </a:r>
            <a:endParaRPr lang="en-US" sz="2000" b="0" dirty="0">
              <a:solidFill>
                <a:srgbClr val="333399"/>
              </a:solidFill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04067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4000">
                <a:latin typeface="Arial" charset="0"/>
              </a:rPr>
              <a:t>Recommendation 1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endParaRPr lang="en-US" dirty="0">
              <a:latin typeface="Arial" charset="0"/>
            </a:endParaRPr>
          </a:p>
          <a:p>
            <a:pPr>
              <a:buFontTx/>
              <a:buNone/>
            </a:pPr>
            <a:r>
              <a:rPr lang="en-US" dirty="0">
                <a:latin typeface="Arial" charset="0"/>
              </a:rPr>
              <a:t>   </a:t>
            </a:r>
          </a:p>
        </p:txBody>
      </p:sp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533400" y="18288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3200"/>
              <a:t>   </a:t>
            </a: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533400" y="1722437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lang="en-CA" sz="2000" u="sng" dirty="0" smtClean="0">
                <a:solidFill>
                  <a:srgbClr val="333399"/>
                </a:solidFill>
                <a:latin typeface="Arial"/>
                <a:cs typeface="Arial"/>
              </a:rPr>
              <a:t>Recommendation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CA" sz="2000" b="0" dirty="0" smtClean="0">
                <a:solidFill>
                  <a:srgbClr val="333399"/>
                </a:solidFill>
                <a:latin typeface="Arial"/>
                <a:cs typeface="Arial"/>
              </a:rPr>
              <a:t>Develop a method to survey residents and families more frequently than NRC Picker process (every 18-months)</a:t>
            </a:r>
            <a:endParaRPr lang="en-CA" sz="2000" b="0" dirty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CA" sz="2000" b="0" dirty="0">
                <a:solidFill>
                  <a:srgbClr val="333399"/>
                </a:solidFill>
                <a:latin typeface="Arial"/>
                <a:cs typeface="Arial"/>
              </a:rPr>
              <a:t>Enhance proactive and two-way communications with residents and families. </a:t>
            </a:r>
          </a:p>
          <a:p>
            <a:pPr eaLnBrk="0" hangingPunct="0">
              <a:spcBef>
                <a:spcPct val="20000"/>
              </a:spcBef>
            </a:pPr>
            <a:endParaRPr lang="en-CA" sz="2000" b="0" u="sng" dirty="0" smtClean="0">
              <a:solidFill>
                <a:srgbClr val="333399"/>
              </a:solidFill>
            </a:endParaRPr>
          </a:p>
          <a:p>
            <a:pPr eaLnBrk="0" hangingPunct="0">
              <a:spcBef>
                <a:spcPct val="20000"/>
              </a:spcBef>
            </a:pPr>
            <a:r>
              <a:rPr lang="en-CA" sz="2000" u="sng" dirty="0" smtClean="0">
                <a:solidFill>
                  <a:srgbClr val="333399"/>
                </a:solidFill>
                <a:latin typeface="Arial"/>
                <a:cs typeface="Arial"/>
              </a:rPr>
              <a:t>What we’re doing</a:t>
            </a:r>
            <a:endParaRPr lang="en-CA" sz="2000" b="0" dirty="0" smtClean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 typeface="Arial"/>
              <a:buChar char="•"/>
            </a:pPr>
            <a:r>
              <a:rPr lang="en-CA" sz="2000" b="0" dirty="0" smtClean="0">
                <a:solidFill>
                  <a:srgbClr val="333399"/>
                </a:solidFill>
                <a:latin typeface="Arial"/>
                <a:cs typeface="Arial"/>
              </a:rPr>
              <a:t>Establish the Office of the Resident &amp; Family Experience.</a:t>
            </a:r>
          </a:p>
          <a:p>
            <a:pPr marL="342900" indent="-342900" eaLnBrk="0" hangingPunct="0">
              <a:spcBef>
                <a:spcPct val="20000"/>
              </a:spcBef>
              <a:buFont typeface="Arial"/>
              <a:buChar char="•"/>
            </a:pPr>
            <a:r>
              <a:rPr lang="en-CA" sz="2000" b="0" dirty="0" smtClean="0">
                <a:solidFill>
                  <a:srgbClr val="333399"/>
                </a:solidFill>
                <a:latin typeface="Arial"/>
                <a:cs typeface="Arial"/>
              </a:rPr>
              <a:t>Initiate focused surveys midway through NRC Picker Cycle.</a:t>
            </a:r>
          </a:p>
          <a:p>
            <a:pPr marL="342900" indent="-342900" eaLnBrk="0" hangingPunct="0">
              <a:spcBef>
                <a:spcPct val="20000"/>
              </a:spcBef>
              <a:buFont typeface="Arial"/>
              <a:buChar char="•"/>
            </a:pPr>
            <a:r>
              <a:rPr lang="en-CA" sz="2000" b="0" dirty="0" smtClean="0">
                <a:solidFill>
                  <a:srgbClr val="333399"/>
                </a:solidFill>
                <a:latin typeface="Arial"/>
                <a:cs typeface="Arial"/>
              </a:rPr>
              <a:t>Introduce a Veterans Centre Volunteer Ambassador Program.</a:t>
            </a:r>
            <a:endParaRPr lang="en-CA" sz="2000" b="0" dirty="0">
              <a:solidFill>
                <a:srgbClr val="333399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89648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b="1" dirty="0" smtClean="0"/>
              <a:t>Some brief background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Sunnybrook is the largest veterans facility in Canada. We care </a:t>
            </a:r>
            <a:r>
              <a:rPr lang="en-US" sz="2000" dirty="0"/>
              <a:t>for 500 of the country’s war veterans who served in Korea and the Second World War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sz="2000" dirty="0" smtClean="0"/>
              <a:t>Funding received from both Veterans Affairs Canada and Ministry of Health and Long Term Care.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One </a:t>
            </a:r>
            <a:r>
              <a:rPr lang="en-US" sz="2000" dirty="0"/>
              <a:t>of the many benefits veterans have at Sunnybrook is </a:t>
            </a:r>
            <a:r>
              <a:rPr lang="en-US" sz="2000" dirty="0" smtClean="0"/>
              <a:t>access </a:t>
            </a:r>
            <a:r>
              <a:rPr lang="en-US" sz="2000" dirty="0"/>
              <a:t>to </a:t>
            </a:r>
            <a:r>
              <a:rPr lang="en-US" sz="2000" dirty="0" smtClean="0"/>
              <a:t>leading acute and critical care.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116129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/>
          <a:lstStyle/>
          <a:p>
            <a:r>
              <a:rPr lang="en-US" sz="4000" dirty="0">
                <a:latin typeface="Arial" charset="0"/>
              </a:rPr>
              <a:t>Recommendation 2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endParaRPr lang="en-US" dirty="0">
              <a:latin typeface="Arial" charset="0"/>
            </a:endParaRPr>
          </a:p>
          <a:p>
            <a:pPr>
              <a:buFontTx/>
              <a:buNone/>
            </a:pPr>
            <a:r>
              <a:rPr lang="en-US" dirty="0">
                <a:latin typeface="Arial" charset="0"/>
              </a:rPr>
              <a:t>   </a:t>
            </a:r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533400" y="18288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3200"/>
              <a:t>   </a:t>
            </a:r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533400" y="1219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CA" sz="2000" u="sng" dirty="0" smtClean="0">
                <a:solidFill>
                  <a:srgbClr val="333399"/>
                </a:solidFill>
                <a:latin typeface="Arial"/>
                <a:cs typeface="Arial"/>
              </a:rPr>
              <a:t>Recommendation</a:t>
            </a:r>
            <a:endParaRPr lang="en-CA" sz="2000" b="0" dirty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CA" sz="2000" b="0" dirty="0">
                <a:solidFill>
                  <a:srgbClr val="333399"/>
                </a:solidFill>
                <a:latin typeface="Arial"/>
                <a:cs typeface="Arial"/>
              </a:rPr>
              <a:t>Implement enhanced protocols for family centeredness; particularly during transitions</a:t>
            </a:r>
            <a:r>
              <a:rPr lang="en-CA" sz="2000" b="0" dirty="0" smtClean="0">
                <a:solidFill>
                  <a:srgbClr val="333399"/>
                </a:solidFill>
                <a:latin typeface="Arial"/>
                <a:cs typeface="Arial"/>
              </a:rPr>
              <a:t>.</a:t>
            </a:r>
            <a:endParaRPr lang="en-CA" sz="2000" b="0" dirty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CA" sz="2000" b="0" dirty="0">
                <a:solidFill>
                  <a:srgbClr val="333399"/>
                </a:solidFill>
                <a:latin typeface="Arial"/>
                <a:cs typeface="Arial"/>
              </a:rPr>
              <a:t>Enhanced family education about </a:t>
            </a:r>
            <a:r>
              <a:rPr lang="en-CA" sz="2000" b="0" dirty="0" smtClean="0">
                <a:solidFill>
                  <a:srgbClr val="333399"/>
                </a:solidFill>
                <a:latin typeface="Arial"/>
                <a:cs typeface="Arial"/>
              </a:rPr>
              <a:t>dementia.</a:t>
            </a:r>
            <a:endParaRPr lang="en-CA" sz="2000" b="0" dirty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CA" sz="2000" b="0" dirty="0">
                <a:solidFill>
                  <a:srgbClr val="333399"/>
                </a:solidFill>
                <a:latin typeface="Arial"/>
                <a:cs typeface="Arial"/>
              </a:rPr>
              <a:t>Lessen the amount of resident moves and </a:t>
            </a:r>
            <a:r>
              <a:rPr lang="en-CA" sz="2000" b="0" dirty="0" smtClean="0">
                <a:solidFill>
                  <a:srgbClr val="333399"/>
                </a:solidFill>
                <a:latin typeface="Arial"/>
                <a:cs typeface="Arial"/>
              </a:rPr>
              <a:t>transfers</a:t>
            </a:r>
            <a:endParaRPr lang="en-CA" sz="2000" b="0" dirty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CA" sz="2000" b="0" dirty="0">
                <a:solidFill>
                  <a:srgbClr val="333399"/>
                </a:solidFill>
                <a:latin typeface="Arial"/>
                <a:cs typeface="Arial"/>
              </a:rPr>
              <a:t>Evaluate impact of staffing changes</a:t>
            </a:r>
          </a:p>
          <a:p>
            <a:pPr eaLnBrk="0" hangingPunct="0">
              <a:spcBef>
                <a:spcPct val="20000"/>
              </a:spcBef>
            </a:pPr>
            <a:endParaRPr lang="en-CA" sz="2000" u="sng" dirty="0" smtClean="0">
              <a:solidFill>
                <a:srgbClr val="333399"/>
              </a:solidFill>
              <a:latin typeface="Arial"/>
              <a:cs typeface="Arial"/>
            </a:endParaRPr>
          </a:p>
          <a:p>
            <a:pPr eaLnBrk="0" hangingPunct="0">
              <a:spcBef>
                <a:spcPct val="20000"/>
              </a:spcBef>
            </a:pPr>
            <a:r>
              <a:rPr lang="en-CA" sz="2000" u="sng" dirty="0" smtClean="0">
                <a:solidFill>
                  <a:srgbClr val="333399"/>
                </a:solidFill>
                <a:latin typeface="Arial"/>
                <a:cs typeface="Arial"/>
              </a:rPr>
              <a:t>What we’re doing</a:t>
            </a:r>
          </a:p>
          <a:p>
            <a:pPr marL="342900" indent="-342900" eaLnBrk="0" hangingPunct="0">
              <a:spcBef>
                <a:spcPct val="20000"/>
              </a:spcBef>
              <a:buFont typeface="Arial"/>
              <a:buChar char="•"/>
            </a:pPr>
            <a:r>
              <a:rPr lang="en-CA" sz="2000" b="0" dirty="0" smtClean="0">
                <a:solidFill>
                  <a:srgbClr val="333399"/>
                </a:solidFill>
                <a:latin typeface="Arial"/>
                <a:cs typeface="Arial"/>
              </a:rPr>
              <a:t>Offer earlier and more frequent family conferences.</a:t>
            </a:r>
          </a:p>
          <a:p>
            <a:pPr marL="342900" indent="-342900" eaLnBrk="0" hangingPunct="0">
              <a:spcBef>
                <a:spcPct val="20000"/>
              </a:spcBef>
              <a:buFont typeface="Arial"/>
              <a:buChar char="•"/>
            </a:pPr>
            <a:r>
              <a:rPr lang="en-CA" sz="2000" b="0" dirty="0" smtClean="0">
                <a:solidFill>
                  <a:srgbClr val="333399"/>
                </a:solidFill>
                <a:latin typeface="Arial"/>
                <a:cs typeface="Arial"/>
              </a:rPr>
              <a:t>Increase educational forums for residents and families on requested topics (such as managing dementia)</a:t>
            </a:r>
            <a:endParaRPr lang="en-CA" sz="2000" b="0" dirty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 typeface="Arial"/>
              <a:buChar char="•"/>
            </a:pPr>
            <a:r>
              <a:rPr lang="en-CA" sz="2000" b="0" dirty="0" smtClean="0">
                <a:solidFill>
                  <a:srgbClr val="333399"/>
                </a:solidFill>
                <a:latin typeface="Arial"/>
                <a:cs typeface="Arial"/>
              </a:rPr>
              <a:t>Investigate ways to decrease resident moves.</a:t>
            </a:r>
            <a:endParaRPr lang="en-CA" sz="2000" b="0" dirty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 typeface="Arial"/>
              <a:buChar char="•"/>
            </a:pPr>
            <a:r>
              <a:rPr lang="en-CA" sz="2000" b="0" dirty="0" smtClean="0">
                <a:solidFill>
                  <a:srgbClr val="333399"/>
                </a:solidFill>
                <a:latin typeface="Arial"/>
                <a:cs typeface="Arial"/>
              </a:rPr>
              <a:t>Ongoing quality indicator monitoring to ensure appropriate allocation of resources</a:t>
            </a:r>
            <a:r>
              <a:rPr lang="en-CA" sz="2000" b="0" dirty="0">
                <a:solidFill>
                  <a:srgbClr val="333399"/>
                </a:solidFill>
                <a:latin typeface="Arial"/>
                <a:cs typeface="Arial"/>
              </a:rPr>
              <a:t>.</a:t>
            </a:r>
            <a:endParaRPr lang="en-CA" sz="2000" b="0" dirty="0" smtClean="0">
              <a:solidFill>
                <a:srgbClr val="333399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635705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4000" dirty="0">
                <a:latin typeface="Arial" charset="0"/>
              </a:rPr>
              <a:t>Recommendation 3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endParaRPr lang="en-US" dirty="0">
              <a:latin typeface="Arial" charset="0"/>
            </a:endParaRPr>
          </a:p>
          <a:p>
            <a:pPr>
              <a:buFontTx/>
              <a:buNone/>
            </a:pPr>
            <a:r>
              <a:rPr lang="en-US" dirty="0">
                <a:latin typeface="Arial" charset="0"/>
              </a:rPr>
              <a:t>   </a:t>
            </a:r>
          </a:p>
        </p:txBody>
      </p:sp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533400" y="18288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3200"/>
              <a:t>   </a:t>
            </a: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533400" y="17526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CA" sz="2000" u="sng" dirty="0" smtClean="0">
                <a:solidFill>
                  <a:srgbClr val="333399"/>
                </a:solidFill>
                <a:latin typeface="Arial"/>
                <a:cs typeface="Arial"/>
              </a:rPr>
              <a:t>Recommendation</a:t>
            </a:r>
            <a:endParaRPr lang="en-CA" sz="2000" b="0" dirty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CA" sz="2000" b="0" dirty="0">
                <a:solidFill>
                  <a:srgbClr val="333399"/>
                </a:solidFill>
                <a:latin typeface="Arial"/>
                <a:cs typeface="Arial"/>
              </a:rPr>
              <a:t>Further strengthen the visibility and presence, and approaches used by patient care managers across the Veterans Centre. 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CA" sz="2000" b="0" dirty="0" smtClean="0">
                <a:solidFill>
                  <a:srgbClr val="333399"/>
                </a:solidFill>
                <a:latin typeface="Arial"/>
                <a:cs typeface="Arial"/>
              </a:rPr>
              <a:t>Managers to implement unit based mechanisms to engage residents and families, thus catching issues before they escalate.</a:t>
            </a:r>
          </a:p>
          <a:p>
            <a:pPr eaLnBrk="0" hangingPunct="0">
              <a:spcBef>
                <a:spcPct val="20000"/>
              </a:spcBef>
            </a:pPr>
            <a:endParaRPr lang="en-CA" sz="2000" b="0" dirty="0">
              <a:solidFill>
                <a:srgbClr val="333399"/>
              </a:solidFill>
              <a:latin typeface="Arial"/>
              <a:cs typeface="Arial"/>
            </a:endParaRPr>
          </a:p>
          <a:p>
            <a:pPr eaLnBrk="0" hangingPunct="0">
              <a:spcBef>
                <a:spcPct val="20000"/>
              </a:spcBef>
            </a:pPr>
            <a:r>
              <a:rPr lang="en-CA" sz="2000" u="sng" dirty="0" smtClean="0">
                <a:solidFill>
                  <a:srgbClr val="333399"/>
                </a:solidFill>
                <a:latin typeface="Arial"/>
                <a:cs typeface="Arial"/>
              </a:rPr>
              <a:t>What we’re doing</a:t>
            </a:r>
          </a:p>
          <a:p>
            <a:pPr marL="342900" indent="-342900" eaLnBrk="0" hangingPunct="0">
              <a:spcBef>
                <a:spcPct val="20000"/>
              </a:spcBef>
              <a:buFont typeface="Arial"/>
              <a:buChar char="•"/>
            </a:pPr>
            <a:r>
              <a:rPr lang="en-CA" sz="2000" b="0" dirty="0" smtClean="0">
                <a:solidFill>
                  <a:srgbClr val="333399"/>
                </a:solidFill>
                <a:latin typeface="Arial"/>
                <a:cs typeface="Arial"/>
              </a:rPr>
              <a:t>Establish an expected standard for Patient Care Managers and Advanced Practice Nurses regarding their presence and activities on the patient care units</a:t>
            </a:r>
          </a:p>
          <a:p>
            <a:pPr eaLnBrk="0" hangingPunct="0">
              <a:spcBef>
                <a:spcPct val="20000"/>
              </a:spcBef>
            </a:pPr>
            <a:endParaRPr lang="en-CA" sz="2000" b="0" dirty="0" smtClean="0">
              <a:solidFill>
                <a:srgbClr val="00B050"/>
              </a:solidFill>
              <a:latin typeface="Arial"/>
              <a:cs typeface="Arial"/>
            </a:endParaRPr>
          </a:p>
          <a:p>
            <a:pPr eaLnBrk="0" hangingPunct="0">
              <a:spcBef>
                <a:spcPct val="20000"/>
              </a:spcBef>
            </a:pPr>
            <a:endParaRPr lang="en-US" sz="2000" u="sng" dirty="0">
              <a:solidFill>
                <a:srgbClr val="00B05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090666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4000" dirty="0">
                <a:latin typeface="Arial" charset="0"/>
              </a:rPr>
              <a:t>Recommendation 4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endParaRPr lang="en-US" dirty="0">
              <a:latin typeface="Arial" charset="0"/>
            </a:endParaRPr>
          </a:p>
          <a:p>
            <a:pPr>
              <a:buFontTx/>
              <a:buNone/>
            </a:pPr>
            <a:r>
              <a:rPr lang="en-US" dirty="0">
                <a:latin typeface="Arial" charset="0"/>
              </a:rPr>
              <a:t>   </a:t>
            </a: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533400" y="18288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3200"/>
              <a:t>   </a:t>
            </a: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533400" y="17526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CA" sz="2000" u="sng" dirty="0" smtClean="0">
                <a:solidFill>
                  <a:srgbClr val="333399"/>
                </a:solidFill>
                <a:latin typeface="Arial"/>
                <a:cs typeface="Arial"/>
              </a:rPr>
              <a:t>Recommendation</a:t>
            </a:r>
            <a:endParaRPr lang="en-CA" sz="2000" dirty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CA" sz="2000" b="0" dirty="0">
                <a:solidFill>
                  <a:srgbClr val="333399"/>
                </a:solidFill>
                <a:latin typeface="Arial"/>
                <a:cs typeface="Arial"/>
              </a:rPr>
              <a:t>Extend respect agreements to all stakeholders, including residents and families. 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CA" sz="2000" b="0" dirty="0">
                <a:solidFill>
                  <a:srgbClr val="333399"/>
                </a:solidFill>
                <a:latin typeface="Arial"/>
                <a:cs typeface="Arial"/>
              </a:rPr>
              <a:t>Ongoing support system for patient care units and staff to </a:t>
            </a:r>
            <a:r>
              <a:rPr lang="en-CA" sz="2000" b="0" dirty="0" smtClean="0">
                <a:solidFill>
                  <a:srgbClr val="333399"/>
                </a:solidFill>
                <a:latin typeface="Arial"/>
                <a:cs typeface="Arial"/>
              </a:rPr>
              <a:t>address </a:t>
            </a:r>
            <a:r>
              <a:rPr lang="en-CA" sz="2000" b="0" dirty="0">
                <a:solidFill>
                  <a:srgbClr val="333399"/>
                </a:solidFill>
                <a:latin typeface="Arial"/>
                <a:cs typeface="Arial"/>
              </a:rPr>
              <a:t>complex family dynamics and expectations. </a:t>
            </a:r>
          </a:p>
          <a:p>
            <a:pPr marL="342900" indent="-342900" eaLnBrk="0" hangingPunct="0">
              <a:spcBef>
                <a:spcPct val="20000"/>
              </a:spcBef>
            </a:pPr>
            <a:endParaRPr lang="en-CA" sz="2000" u="sng" dirty="0" smtClean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</a:pPr>
            <a:r>
              <a:rPr lang="en-CA" sz="2000" u="sng" dirty="0" smtClean="0">
                <a:solidFill>
                  <a:srgbClr val="333399"/>
                </a:solidFill>
                <a:latin typeface="Arial"/>
                <a:cs typeface="Arial"/>
              </a:rPr>
              <a:t>What we’re doing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CA" sz="2000" b="0" dirty="0" smtClean="0">
                <a:solidFill>
                  <a:srgbClr val="333399"/>
                </a:solidFill>
                <a:latin typeface="Arial"/>
                <a:cs typeface="Arial"/>
              </a:rPr>
              <a:t>Plan unit meetings with families to review and revise the Respect Agreements.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CA" sz="2000" b="0" dirty="0" smtClean="0">
                <a:solidFill>
                  <a:srgbClr val="333399"/>
                </a:solidFill>
                <a:latin typeface="Arial"/>
                <a:cs typeface="Arial"/>
              </a:rPr>
              <a:t>Formalize a process for identification of and response to expectations regarding the delivery of care.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CA" sz="2000" b="0" dirty="0" smtClean="0">
                <a:solidFill>
                  <a:srgbClr val="333399"/>
                </a:solidFill>
                <a:latin typeface="Arial"/>
                <a:cs typeface="Arial"/>
              </a:rPr>
              <a:t>Develop  a process for early identification and response to high needs families.</a:t>
            </a:r>
          </a:p>
          <a:p>
            <a:pPr marL="342900" indent="-342900" eaLnBrk="0" hangingPunct="0">
              <a:spcBef>
                <a:spcPct val="20000"/>
              </a:spcBef>
            </a:pPr>
            <a:endParaRPr lang="en-CA" sz="2400" b="0" dirty="0">
              <a:solidFill>
                <a:srgbClr val="C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90913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4000" dirty="0" smtClean="0">
                <a:latin typeface="Arial" charset="0"/>
              </a:rPr>
              <a:t>Recommendation 5</a:t>
            </a:r>
            <a:endParaRPr lang="en-US" sz="4000" dirty="0">
              <a:latin typeface="Arial" charset="0"/>
            </a:endParaRP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endParaRPr lang="en-US">
              <a:latin typeface="Arial" charset="0"/>
            </a:endParaRPr>
          </a:p>
          <a:p>
            <a:pPr>
              <a:buFontTx/>
              <a:buNone/>
            </a:pPr>
            <a:r>
              <a:rPr lang="en-US">
                <a:latin typeface="Arial" charset="0"/>
              </a:rPr>
              <a:t>   </a:t>
            </a: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533400" y="18288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3200"/>
              <a:t>   </a:t>
            </a:r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533400" y="17526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CA" sz="2000" u="sng" dirty="0" smtClean="0">
                <a:solidFill>
                  <a:srgbClr val="333399"/>
                </a:solidFill>
                <a:latin typeface="Arial"/>
                <a:cs typeface="Arial"/>
              </a:rPr>
              <a:t>Recommendation</a:t>
            </a:r>
            <a:endParaRPr lang="en-CA" sz="2000" u="sng" dirty="0">
              <a:solidFill>
                <a:srgbClr val="333399"/>
              </a:solidFill>
              <a:latin typeface="Arial"/>
              <a:cs typeface="Arial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CA" sz="2000" b="0" dirty="0">
                <a:solidFill>
                  <a:srgbClr val="333399"/>
                </a:solidFill>
                <a:latin typeface="Arial"/>
                <a:cs typeface="Arial"/>
              </a:rPr>
              <a:t>Articulate and pursue a lofty goal for the program – a bigger purpose – one that can become the unifying force to engage all stakeholders including residents, families and staff. </a:t>
            </a:r>
          </a:p>
          <a:p>
            <a:pPr eaLnBrk="0" hangingPunct="0">
              <a:spcBef>
                <a:spcPct val="20000"/>
              </a:spcBef>
            </a:pPr>
            <a:endParaRPr lang="en-CA" sz="2000" b="0" dirty="0" smtClean="0">
              <a:solidFill>
                <a:srgbClr val="333399"/>
              </a:solidFill>
              <a:latin typeface="Arial"/>
              <a:cs typeface="Arial"/>
            </a:endParaRPr>
          </a:p>
          <a:p>
            <a:pPr eaLnBrk="0" hangingPunct="0">
              <a:spcBef>
                <a:spcPct val="20000"/>
              </a:spcBef>
            </a:pPr>
            <a:r>
              <a:rPr lang="en-CA" sz="2000" u="sng" dirty="0" smtClean="0">
                <a:solidFill>
                  <a:srgbClr val="333399"/>
                </a:solidFill>
                <a:latin typeface="Arial"/>
                <a:cs typeface="Arial"/>
              </a:rPr>
              <a:t>What we’re doing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2000" b="0" dirty="0" smtClean="0">
                <a:solidFill>
                  <a:srgbClr val="333399"/>
                </a:solidFill>
                <a:latin typeface="Arial"/>
                <a:cs typeface="Arial"/>
              </a:rPr>
              <a:t>To be Canada’s leader in caring for war veterans, in partnership with their families.</a:t>
            </a:r>
            <a:endParaRPr lang="en-US" sz="2000" b="0" dirty="0">
              <a:solidFill>
                <a:srgbClr val="333399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87495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43200"/>
            <a:ext cx="8686800" cy="1143000"/>
          </a:xfrm>
        </p:spPr>
        <p:txBody>
          <a:bodyPr/>
          <a:lstStyle/>
          <a:p>
            <a:r>
              <a:rPr lang="en-CA" sz="4000" dirty="0" smtClean="0">
                <a:cs typeface="Arial"/>
              </a:rPr>
              <a:t>The Veterans Centre</a:t>
            </a:r>
            <a:br>
              <a:rPr lang="en-CA" sz="4000" dirty="0" smtClean="0">
                <a:cs typeface="Arial"/>
              </a:rPr>
            </a:br>
            <a:r>
              <a:rPr lang="en-CA" sz="4000" dirty="0" smtClean="0">
                <a:cs typeface="Arial"/>
              </a:rPr>
              <a:t/>
            </a:r>
            <a:br>
              <a:rPr lang="en-CA" sz="4000" dirty="0" smtClean="0">
                <a:cs typeface="Arial"/>
              </a:rPr>
            </a:br>
            <a:r>
              <a:rPr lang="en-CA" sz="4800" b="1" dirty="0" smtClean="0">
                <a:cs typeface="Arial"/>
              </a:rPr>
              <a:t>“</a:t>
            </a:r>
            <a:r>
              <a:rPr lang="en-CA" sz="4800" b="1" i="1" dirty="0" smtClean="0">
                <a:cs typeface="Arial"/>
              </a:rPr>
              <a:t>Advancing our legacy of caring . . . every moment, every day.</a:t>
            </a:r>
            <a:r>
              <a:rPr lang="en-CA" sz="4800" b="1" dirty="0" smtClean="0">
                <a:cs typeface="Arial"/>
              </a:rPr>
              <a:t>”</a:t>
            </a:r>
            <a:r>
              <a:rPr lang="en-CA" sz="4800" dirty="0" smtClean="0">
                <a:cs typeface="Arial"/>
              </a:rPr>
              <a:t/>
            </a:r>
            <a:br>
              <a:rPr lang="en-CA" sz="4800" dirty="0" smtClean="0">
                <a:cs typeface="Arial"/>
              </a:rPr>
            </a:br>
            <a:endParaRPr lang="en-US" sz="4800" dirty="0">
              <a:latin typeface="Arial" charset="0"/>
            </a:endParaRP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533400" y="18288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</a:pPr>
            <a:endParaRPr lang="en-US" sz="2400"/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3200"/>
              <a:t>   </a:t>
            </a:r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533400" y="17526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rgbClr val="333399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8749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772400" cy="762000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latin typeface="Arial" charset="0"/>
              </a:rPr>
              <a:t>Some brief background</a:t>
            </a:r>
            <a:endParaRPr lang="en-US" sz="3600" b="1" dirty="0">
              <a:latin typeface="Arial" charset="0"/>
            </a:endParaRPr>
          </a:p>
        </p:txBody>
      </p:sp>
      <p:graphicFrame>
        <p:nvGraphicFramePr>
          <p:cNvPr id="6342" name="Group 198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7772400" cy="3935411"/>
        </p:xfrm>
        <a:graphic>
          <a:graphicData uri="http://schemas.openxmlformats.org/drawingml/2006/table">
            <a:tbl>
              <a:tblPr/>
              <a:tblGrid>
                <a:gridCol w="1943100"/>
                <a:gridCol w="1943100"/>
                <a:gridCol w="1943100"/>
                <a:gridCol w="1943100"/>
              </a:tblGrid>
              <a:tr h="533486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Beds Contracted by VAC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45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Physical Support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Cognitive Support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5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Level 2 Veterans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128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62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190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5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Level 3 Veterans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130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180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310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8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258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242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500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9763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8382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Arial" charset="0"/>
              </a:rPr>
              <a:t>Some brief background</a:t>
            </a:r>
            <a:endParaRPr lang="en-US" sz="3200" b="1" dirty="0">
              <a:latin typeface="Arial" charset="0"/>
            </a:endParaRPr>
          </a:p>
        </p:txBody>
      </p:sp>
      <p:graphicFrame>
        <p:nvGraphicFramePr>
          <p:cNvPr id="8263" name="Group 7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36604914"/>
              </p:ext>
            </p:extLst>
          </p:nvPr>
        </p:nvGraphicFramePr>
        <p:xfrm>
          <a:off x="457200" y="914400"/>
          <a:ext cx="8229600" cy="5111752"/>
        </p:xfrm>
        <a:graphic>
          <a:graphicData uri="http://schemas.openxmlformats.org/drawingml/2006/table">
            <a:tbl>
              <a:tblPr/>
              <a:tblGrid>
                <a:gridCol w="2895600"/>
                <a:gridCol w="5334000"/>
              </a:tblGrid>
              <a:tr h="53342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Demographics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4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Annual Admissions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175-200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Gender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94% Men, 6% Women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Average Age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90 Yr Men, 91 Yr Women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0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Occupancy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475 or 95% (excludes Veterans in SB Acute Care)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50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Current Wait List to January 18, 2013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          2 = Level 3 Cognitive Support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28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    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17= Level 2 Cognitive Support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          9 = Level 2 Physical Support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1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Transfers within the VC (annualized)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2011-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12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= 53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2012-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13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=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95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48" name="Right Brace 3"/>
          <p:cNvSpPr>
            <a:spLocks/>
          </p:cNvSpPr>
          <p:nvPr/>
        </p:nvSpPr>
        <p:spPr bwMode="auto">
          <a:xfrm>
            <a:off x="3810000" y="4038600"/>
            <a:ext cx="228600" cy="914400"/>
          </a:xfrm>
          <a:prstGeom prst="rightBrace">
            <a:avLst>
              <a:gd name="adj1" fmla="val 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02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z="4000" dirty="0" smtClean="0"/>
              <a:t>What brought us here today?</a:t>
            </a:r>
            <a:endParaRPr lang="en-US" sz="40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z="2000" dirty="0" smtClean="0"/>
              <a:t>News reports in late 2012 highlighted concerns from a small number of families.</a:t>
            </a:r>
          </a:p>
          <a:p>
            <a:endParaRPr lang="en-US" sz="2000" dirty="0" smtClean="0"/>
          </a:p>
          <a:p>
            <a:r>
              <a:rPr lang="en-US" sz="2000" dirty="0" smtClean="0"/>
              <a:t>Veterans Affairs Canada announced an audit in November</a:t>
            </a:r>
          </a:p>
          <a:p>
            <a:endParaRPr lang="en-US" sz="2000" dirty="0" smtClean="0"/>
          </a:p>
          <a:p>
            <a:r>
              <a:rPr lang="en-US" sz="2000" dirty="0" smtClean="0"/>
              <a:t>Due </a:t>
            </a:r>
            <a:r>
              <a:rPr lang="en-US" sz="2000" dirty="0"/>
              <a:t>to the dual funding from the provincial and federal governments, Sunnybrook proposed terms of reference for a review of the beds that are primarily funded by the provincial government.  </a:t>
            </a:r>
            <a:r>
              <a:rPr lang="en-US" sz="2000" dirty="0" smtClean="0"/>
              <a:t>The </a:t>
            </a:r>
            <a:r>
              <a:rPr lang="en-US" sz="2000" dirty="0"/>
              <a:t>province supported these terms of reference and recommended that the review be conducted by Dr. </a:t>
            </a:r>
            <a:r>
              <a:rPr lang="en-US" sz="2000" dirty="0" smtClean="0"/>
              <a:t>Karima Velji </a:t>
            </a:r>
            <a:r>
              <a:rPr lang="en-US" sz="2000" dirty="0"/>
              <a:t>from Baycrest Centre for Geriatric Care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8011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dirty="0" smtClean="0"/>
              <a:t>Karima Velji, RN, PhD, CHE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6096000" cy="4114800"/>
          </a:xfrm>
        </p:spPr>
        <p:txBody>
          <a:bodyPr/>
          <a:lstStyle/>
          <a:p>
            <a:r>
              <a:rPr lang="en-US" sz="2000" dirty="0" smtClean="0"/>
              <a:t>Dr. Velji, Chief </a:t>
            </a:r>
            <a:r>
              <a:rPr lang="en-US" sz="2000" dirty="0"/>
              <a:t>Operating Officer and Chief Nursing Executive at </a:t>
            </a:r>
            <a:r>
              <a:rPr lang="en-US" sz="2000" dirty="0" smtClean="0"/>
              <a:t>Baycrest Centre for Geriatric Care, </a:t>
            </a:r>
            <a:r>
              <a:rPr lang="en-US" sz="2000" dirty="0"/>
              <a:t>a global leader in innovations in aging and brain </a:t>
            </a:r>
            <a:r>
              <a:rPr lang="en-US" sz="2000" dirty="0" smtClean="0"/>
              <a:t>health.</a:t>
            </a:r>
          </a:p>
          <a:p>
            <a:endParaRPr lang="en-US" sz="2000" dirty="0" smtClean="0"/>
          </a:p>
          <a:p>
            <a:r>
              <a:rPr lang="en-US" sz="2000" dirty="0" smtClean="0"/>
              <a:t>Dr</a:t>
            </a:r>
            <a:r>
              <a:rPr lang="en-US" sz="2000" dirty="0"/>
              <a:t>. </a:t>
            </a:r>
            <a:r>
              <a:rPr lang="en-US" sz="2000" dirty="0" err="1"/>
              <a:t>Velji's</a:t>
            </a:r>
            <a:r>
              <a:rPr lang="en-US" sz="2000" dirty="0"/>
              <a:t> 10 years of progressive executive leadership success spans the full continuum of care, including acute care, rehabilitation, long term care and community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58446" y="1524000"/>
            <a:ext cx="2509354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791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Objectives of the Review</a:t>
            </a:r>
            <a:endParaRPr lang="en-US" dirty="0">
              <a:latin typeface="Arial" charset="0"/>
            </a:endParaRP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latin typeface="Arial" charset="0"/>
              </a:rPr>
              <a:t>Conduct </a:t>
            </a:r>
            <a:r>
              <a:rPr lang="en-US" sz="2400" dirty="0">
                <a:latin typeface="Arial" charset="0"/>
              </a:rPr>
              <a:t>review of quality of care and supporting system, with a particular focus on complaints </a:t>
            </a:r>
            <a:r>
              <a:rPr lang="en-US" sz="2400" dirty="0" smtClean="0">
                <a:latin typeface="Arial" charset="0"/>
              </a:rPr>
              <a:t>process</a:t>
            </a:r>
            <a:endParaRPr lang="en-US" sz="2400" dirty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latin typeface="Arial" charset="0"/>
              </a:rPr>
              <a:t>Identify any systemic </a:t>
            </a:r>
            <a:r>
              <a:rPr lang="en-US" sz="2400" dirty="0">
                <a:latin typeface="Arial" charset="0"/>
              </a:rPr>
              <a:t>issues that </a:t>
            </a:r>
            <a:r>
              <a:rPr lang="en-US" sz="2400" dirty="0" smtClean="0">
                <a:latin typeface="Arial" charset="0"/>
              </a:rPr>
              <a:t>may be contributing </a:t>
            </a:r>
            <a:r>
              <a:rPr lang="en-US" sz="2400" dirty="0">
                <a:latin typeface="Arial" charset="0"/>
              </a:rPr>
              <a:t>to quality, with a particular focus on complaints </a:t>
            </a:r>
            <a:r>
              <a:rPr lang="en-US" sz="2400" dirty="0" smtClean="0">
                <a:latin typeface="Arial" charset="0"/>
              </a:rPr>
              <a:t>process</a:t>
            </a:r>
            <a:endParaRPr lang="en-US" sz="2400" dirty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latin typeface="Arial" charset="0"/>
              </a:rPr>
              <a:t>Formulate </a:t>
            </a:r>
            <a:r>
              <a:rPr lang="en-US" sz="2400" dirty="0">
                <a:latin typeface="Arial" charset="0"/>
              </a:rPr>
              <a:t>recommendations to address </a:t>
            </a:r>
            <a:r>
              <a:rPr lang="en-US" sz="2400" dirty="0" smtClean="0">
                <a:latin typeface="Arial" charset="0"/>
              </a:rPr>
              <a:t>gaps</a:t>
            </a:r>
            <a:endParaRPr lang="en-US" sz="2400" dirty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latin typeface="Arial" charset="0"/>
              </a:rPr>
              <a:t>Suggest </a:t>
            </a:r>
            <a:r>
              <a:rPr lang="en-US" sz="2400" dirty="0">
                <a:latin typeface="Arial" charset="0"/>
              </a:rPr>
              <a:t>action plan to guide </a:t>
            </a:r>
            <a:r>
              <a:rPr lang="en-US" sz="2400" dirty="0" smtClean="0">
                <a:latin typeface="Arial" charset="0"/>
              </a:rPr>
              <a:t>implementation</a:t>
            </a:r>
            <a:endParaRPr 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269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Methods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latin typeface="Arial" charset="0"/>
              </a:rPr>
              <a:t>Document review </a:t>
            </a:r>
          </a:p>
          <a:p>
            <a:pPr eaLnBrk="1" hangingPunct="1"/>
            <a:r>
              <a:rPr lang="en-US" sz="2400" dirty="0">
                <a:latin typeface="Arial" charset="0"/>
              </a:rPr>
              <a:t>Focus groups</a:t>
            </a:r>
          </a:p>
          <a:p>
            <a:pPr eaLnBrk="1" hangingPunct="1"/>
            <a:r>
              <a:rPr lang="en-US" sz="2400" dirty="0">
                <a:latin typeface="Arial" charset="0"/>
              </a:rPr>
              <a:t>Interviews</a:t>
            </a:r>
          </a:p>
          <a:p>
            <a:pPr eaLnBrk="1" hangingPunct="1"/>
            <a:r>
              <a:rPr lang="en-US" sz="2400" dirty="0">
                <a:latin typeface="Arial" charset="0"/>
              </a:rPr>
              <a:t>Analysis of complaints process</a:t>
            </a:r>
          </a:p>
          <a:p>
            <a:pPr eaLnBrk="1" hangingPunct="1"/>
            <a:r>
              <a:rPr lang="en-US" sz="2400" dirty="0">
                <a:latin typeface="Arial" charset="0"/>
              </a:rPr>
              <a:t>Deep dive of selected issues</a:t>
            </a:r>
          </a:p>
          <a:p>
            <a:pPr eaLnBrk="1" hangingPunct="1"/>
            <a:r>
              <a:rPr lang="en-US" sz="2400" dirty="0">
                <a:latin typeface="Arial" charset="0"/>
              </a:rPr>
              <a:t>Observation of processes of care</a:t>
            </a:r>
          </a:p>
          <a:p>
            <a:pPr eaLnBrk="1" hangingPunct="1"/>
            <a:endParaRPr lang="en-US" sz="2400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2400" dirty="0">
                <a:latin typeface="Arial" charset="0"/>
              </a:rPr>
              <a:t>Total = 110 </a:t>
            </a:r>
            <a:r>
              <a:rPr lang="en-US" sz="2400" dirty="0" smtClean="0">
                <a:latin typeface="Arial" charset="0"/>
              </a:rPr>
              <a:t>people participated</a:t>
            </a:r>
            <a:r>
              <a:rPr lang="en-US" sz="24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dirty="0" smtClean="0">
                <a:latin typeface="Arial" charset="0"/>
              </a:rPr>
              <a:t>(</a:t>
            </a:r>
            <a:r>
              <a:rPr lang="en-US" sz="2400" dirty="0">
                <a:latin typeface="Arial" charset="0"/>
              </a:rPr>
              <a:t>cross section of all level 3 units)</a:t>
            </a:r>
          </a:p>
          <a:p>
            <a:pPr eaLnBrk="1" hangingPunct="1">
              <a:buFontTx/>
              <a:buNone/>
            </a:pPr>
            <a:endParaRPr 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775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4000" b="1" dirty="0" smtClean="0">
                <a:latin typeface="Arial" charset="0"/>
              </a:rPr>
              <a:t>Third </a:t>
            </a:r>
            <a:r>
              <a:rPr lang="en-US" sz="4000" b="1" dirty="0">
                <a:latin typeface="Arial" charset="0"/>
              </a:rPr>
              <a:t>Party </a:t>
            </a:r>
            <a:r>
              <a:rPr lang="en-US" sz="4000" b="1" dirty="0" smtClean="0">
                <a:latin typeface="Arial" charset="0"/>
              </a:rPr>
              <a:t>Assessments</a:t>
            </a:r>
            <a:endParaRPr lang="en-US" sz="4000" b="1" dirty="0">
              <a:latin typeface="Arial" charset="0"/>
            </a:endParaRP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>
                <a:latin typeface="Arial" charset="0"/>
              </a:rPr>
              <a:t>Accreditation Canada (November 2010) – </a:t>
            </a:r>
            <a:r>
              <a:rPr lang="en-US" sz="2000" dirty="0" smtClean="0">
                <a:latin typeface="Arial" charset="0"/>
              </a:rPr>
              <a:t>all 121 standards were met or exceeded, two </a:t>
            </a:r>
            <a:r>
              <a:rPr lang="en-US" sz="2000" dirty="0">
                <a:latin typeface="Arial" charset="0"/>
              </a:rPr>
              <a:t>leading </a:t>
            </a:r>
            <a:r>
              <a:rPr lang="en-US" sz="2000" dirty="0" smtClean="0">
                <a:latin typeface="Arial" charset="0"/>
              </a:rPr>
              <a:t>practices were identified; </a:t>
            </a:r>
            <a:r>
              <a:rPr lang="ja-JP" altLang="en-US" sz="2000" dirty="0" smtClean="0">
                <a:latin typeface="Arial" charset="0"/>
              </a:rPr>
              <a:t>“</a:t>
            </a:r>
            <a:r>
              <a:rPr lang="en-US" altLang="ja-JP" sz="2000" dirty="0" smtClean="0">
                <a:latin typeface="Arial" charset="0"/>
              </a:rPr>
              <a:t>Flagship </a:t>
            </a:r>
            <a:r>
              <a:rPr lang="en-US" altLang="ja-JP" sz="2000" dirty="0">
                <a:latin typeface="Arial" charset="0"/>
              </a:rPr>
              <a:t>for LTC in Canada.</a:t>
            </a:r>
            <a:r>
              <a:rPr lang="ja-JP" altLang="en-US" sz="2000" dirty="0" smtClean="0">
                <a:latin typeface="Arial" charset="0"/>
              </a:rPr>
              <a:t>”</a:t>
            </a:r>
            <a:endParaRPr lang="en-US" altLang="ja-JP" sz="2000" dirty="0" smtClean="0">
              <a:latin typeface="Arial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en-US" sz="20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000" dirty="0">
                <a:latin typeface="Arial" charset="0"/>
              </a:rPr>
              <a:t>NRC Picker (Sep 2011) – better than provincial average or high performer in overall resident and family response rate and satisfaction; higher family scores.</a:t>
            </a:r>
          </a:p>
          <a:p>
            <a:pPr>
              <a:lnSpc>
                <a:spcPct val="80000"/>
              </a:lnSpc>
            </a:pPr>
            <a:endParaRPr lang="en-US" sz="2000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Veterans program is considered to be a leading practice in the field.</a:t>
            </a:r>
          </a:p>
          <a:p>
            <a:pPr>
              <a:lnSpc>
                <a:spcPct val="80000"/>
              </a:lnSpc>
            </a:pPr>
            <a:endParaRPr lang="en-US" sz="20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Better </a:t>
            </a:r>
            <a:r>
              <a:rPr lang="en-US" sz="2000" dirty="0">
                <a:latin typeface="Arial" charset="0"/>
              </a:rPr>
              <a:t>than provincial average on </a:t>
            </a:r>
            <a:r>
              <a:rPr lang="en-US" sz="2000" dirty="0" smtClean="0">
                <a:latin typeface="Arial" charset="0"/>
              </a:rPr>
              <a:t>most indicators</a:t>
            </a:r>
            <a:r>
              <a:rPr lang="en-US" sz="2000" dirty="0">
                <a:latin typeface="Arial" charset="0"/>
              </a:rPr>
              <a:t>.</a:t>
            </a:r>
          </a:p>
          <a:p>
            <a:pPr>
              <a:lnSpc>
                <a:spcPct val="80000"/>
              </a:lnSpc>
            </a:pPr>
            <a:endParaRPr lang="en-US" sz="2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7830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26480</TotalTime>
  <Words>1448</Words>
  <Application>Microsoft Macintosh PowerPoint</Application>
  <PresentationFormat>On-screen Show (4:3)</PresentationFormat>
  <Paragraphs>301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Blank Presentation</vt:lpstr>
      <vt:lpstr>Veterans Centre Review  February 20th, 2013 </vt:lpstr>
      <vt:lpstr>Some brief background</vt:lpstr>
      <vt:lpstr>Some brief background</vt:lpstr>
      <vt:lpstr>Some brief background</vt:lpstr>
      <vt:lpstr>What brought us here today?</vt:lpstr>
      <vt:lpstr>Karima Velji, RN, PhD, CHE</vt:lpstr>
      <vt:lpstr>Objectives of the Review</vt:lpstr>
      <vt:lpstr>Methods</vt:lpstr>
      <vt:lpstr>Third Party Assessments</vt:lpstr>
      <vt:lpstr>Quality Indicators</vt:lpstr>
      <vt:lpstr>Quality Indicators</vt:lpstr>
      <vt:lpstr>Provincial Comparison</vt:lpstr>
      <vt:lpstr>Family Satisfaction Overall Ratings - 2011</vt:lpstr>
      <vt:lpstr>Resident Satisfaction Overall Ratings 2011</vt:lpstr>
      <vt:lpstr>Focus Groups and Interviews</vt:lpstr>
      <vt:lpstr> Complaints Process </vt:lpstr>
      <vt:lpstr>Patient Safety, Staffing and Transfers</vt:lpstr>
      <vt:lpstr>Velji Review Conclusions</vt:lpstr>
      <vt:lpstr>Recommendation 1</vt:lpstr>
      <vt:lpstr>Recommendation 2</vt:lpstr>
      <vt:lpstr>Recommendation 3</vt:lpstr>
      <vt:lpstr>Recommendation 4</vt:lpstr>
      <vt:lpstr>Recommendation 5</vt:lpstr>
      <vt:lpstr>The Veterans Centre  “Advancing our legacy of caring . . . every moment, every day.” </vt:lpstr>
    </vt:vector>
  </TitlesOfParts>
  <Company>Fuzzy Sweater Creative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 Purves</dc:creator>
  <cp:lastModifiedBy>Craig DuHamel</cp:lastModifiedBy>
  <cp:revision>514</cp:revision>
  <cp:lastPrinted>2013-02-19T15:05:44Z</cp:lastPrinted>
  <dcterms:created xsi:type="dcterms:W3CDTF">2011-02-17T14:03:06Z</dcterms:created>
  <dcterms:modified xsi:type="dcterms:W3CDTF">2013-02-20T12:38:00Z</dcterms:modified>
</cp:coreProperties>
</file>